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7" r:id="rId2"/>
    <p:sldId id="300" r:id="rId3"/>
    <p:sldId id="278" r:id="rId4"/>
    <p:sldId id="268" r:id="rId5"/>
    <p:sldId id="279" r:id="rId6"/>
    <p:sldId id="281" r:id="rId7"/>
    <p:sldId id="273" r:id="rId8"/>
    <p:sldId id="269" r:id="rId9"/>
    <p:sldId id="282" r:id="rId10"/>
    <p:sldId id="274" r:id="rId11"/>
    <p:sldId id="271" r:id="rId12"/>
    <p:sldId id="272" r:id="rId13"/>
    <p:sldId id="284" r:id="rId14"/>
    <p:sldId id="259" r:id="rId15"/>
    <p:sldId id="258" r:id="rId16"/>
    <p:sldId id="285" r:id="rId17"/>
    <p:sldId id="286" r:id="rId18"/>
    <p:sldId id="287" r:id="rId19"/>
    <p:sldId id="288" r:id="rId20"/>
    <p:sldId id="289" r:id="rId21"/>
    <p:sldId id="290" r:id="rId22"/>
    <p:sldId id="291" r:id="rId23"/>
    <p:sldId id="292" r:id="rId24"/>
    <p:sldId id="277" r:id="rId25"/>
    <p:sldId id="308" r:id="rId26"/>
    <p:sldId id="293" r:id="rId27"/>
    <p:sldId id="294" r:id="rId28"/>
    <p:sldId id="297" r:id="rId29"/>
    <p:sldId id="296" r:id="rId30"/>
    <p:sldId id="295" r:id="rId31"/>
    <p:sldId id="298" r:id="rId32"/>
    <p:sldId id="299" r:id="rId33"/>
    <p:sldId id="301" r:id="rId34"/>
    <p:sldId id="302" r:id="rId35"/>
    <p:sldId id="303" r:id="rId36"/>
    <p:sldId id="304" r:id="rId37"/>
    <p:sldId id="305" r:id="rId38"/>
    <p:sldId id="306" r:id="rId39"/>
    <p:sldId id="30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A2A3D1-57FA-47E7-9F8B-837BF11A42E9}" type="datetimeFigureOut">
              <a:rPr lang="en-US" smtClean="0"/>
              <a:t>12/15/2014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E481EB-6034-4014-82B6-9DCE8EEEB4F9}" type="slidenum">
              <a:rPr lang="en-US" smtClean="0"/>
              <a:t>‹#›</a:t>
            </a:fld>
            <a:endParaRPr lang="en-US"/>
          </a:p>
        </p:txBody>
      </p:sp>
    </p:spTree>
    <p:extLst>
      <p:ext uri="{BB962C8B-B14F-4D97-AF65-F5344CB8AC3E}">
        <p14:creationId xmlns:p14="http://schemas.microsoft.com/office/powerpoint/2010/main" val="408814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481EB-6034-4014-82B6-9DCE8EEEB4F9}" type="slidenum">
              <a:rPr lang="en-US" smtClean="0"/>
              <a:t>2</a:t>
            </a:fld>
            <a:endParaRPr lang="en-US"/>
          </a:p>
        </p:txBody>
      </p:sp>
    </p:spTree>
    <p:extLst>
      <p:ext uri="{BB962C8B-B14F-4D97-AF65-F5344CB8AC3E}">
        <p14:creationId xmlns:p14="http://schemas.microsoft.com/office/powerpoint/2010/main" val="26755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2B9D4B7-1527-472B-B65E-6262D9B0EFB8}" type="datetimeFigureOut">
              <a:rPr lang="en-US" smtClean="0"/>
              <a:t>12/15/2014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EA2707F-2402-42B2-8D77-48304054BFE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B9D4B7-1527-472B-B65E-6262D9B0EFB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B9D4B7-1527-472B-B65E-6262D9B0EFB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B9D4B7-1527-472B-B65E-6262D9B0EFB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B9D4B7-1527-472B-B65E-6262D9B0EFB8}"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EA2707F-2402-42B2-8D77-48304054BF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B9D4B7-1527-472B-B65E-6262D9B0EFB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B9D4B7-1527-472B-B65E-6262D9B0EFB8}" type="datetimeFigureOut">
              <a:rPr lang="en-US" smtClean="0"/>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B9D4B7-1527-472B-B65E-6262D9B0EFB8}" type="datetimeFigureOut">
              <a:rPr lang="en-US" smtClean="0"/>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9D4B7-1527-472B-B65E-6262D9B0EFB8}" type="datetimeFigureOut">
              <a:rPr lang="en-US" smtClean="0"/>
              <a:t>12/15/2014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B9D4B7-1527-472B-B65E-6262D9B0EFB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B9D4B7-1527-472B-B65E-6262D9B0EFB8}" type="datetimeFigureOut">
              <a:rPr lang="en-US" smtClean="0"/>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2707F-2402-42B2-8D77-48304054BF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2B9D4B7-1527-472B-B65E-6262D9B0EFB8}" type="datetimeFigureOut">
              <a:rPr lang="en-US" smtClean="0"/>
              <a:t>12/15/2014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EA2707F-2402-42B2-8D77-48304054BF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371600"/>
            <a:ext cx="8229600" cy="838200"/>
          </a:xfrm>
        </p:spPr>
        <p:txBody>
          <a:bodyPr>
            <a:normAutofit fontScale="90000"/>
          </a:bodyPr>
          <a:lstStyle/>
          <a:p>
            <a:r>
              <a:rPr lang="en-US" dirty="0">
                <a:effectLst/>
              </a:rPr>
              <a:t>URBAN REDEVELOPMENT</a:t>
            </a:r>
            <a:br>
              <a:rPr lang="en-US" dirty="0">
                <a:effectLst/>
              </a:rPr>
            </a:br>
            <a:r>
              <a:rPr lang="en-US" dirty="0">
                <a:effectLst/>
              </a:rPr>
              <a:t/>
            </a:r>
            <a:br>
              <a:rPr lang="en-US" dirty="0">
                <a:effectLst/>
              </a:rPr>
            </a:br>
            <a:endParaRPr lang="en-US" dirty="0"/>
          </a:p>
        </p:txBody>
      </p:sp>
      <p:sp>
        <p:nvSpPr>
          <p:cNvPr id="3" name="Subtitle 2"/>
          <p:cNvSpPr>
            <a:spLocks noGrp="1"/>
          </p:cNvSpPr>
          <p:nvPr>
            <p:ph type="subTitle" idx="1"/>
          </p:nvPr>
        </p:nvSpPr>
        <p:spPr>
          <a:xfrm>
            <a:off x="0" y="1752600"/>
            <a:ext cx="9067800" cy="4953000"/>
          </a:xfrm>
        </p:spPr>
        <p:txBody>
          <a:bodyPr>
            <a:normAutofit/>
          </a:bodyPr>
          <a:lstStyle/>
          <a:p>
            <a:r>
              <a:rPr lang="en-US" i="1" dirty="0"/>
              <a:t>NEW BRUNSWICK </a:t>
            </a:r>
            <a:r>
              <a:rPr lang="en-US" i="1" dirty="0" smtClean="0"/>
              <a:t>PERSPECTIVES: </a:t>
            </a:r>
            <a:endParaRPr lang="en-US" dirty="0" smtClean="0"/>
          </a:p>
          <a:p>
            <a:r>
              <a:rPr lang="en-US" dirty="0" smtClean="0"/>
              <a:t>	</a:t>
            </a:r>
          </a:p>
          <a:p>
            <a:endParaRPr lang="en-US" dirty="0" smtClean="0"/>
          </a:p>
          <a:p>
            <a:r>
              <a:rPr lang="en-US" dirty="0" smtClean="0"/>
              <a:t>New Brunswick Redevelopment – </a:t>
            </a:r>
            <a:r>
              <a:rPr lang="en-US" dirty="0" err="1" smtClean="0"/>
              <a:t>Heldrich</a:t>
            </a:r>
            <a:r>
              <a:rPr lang="en-US" dirty="0" smtClean="0"/>
              <a:t> &amp; </a:t>
            </a:r>
            <a:r>
              <a:rPr lang="en-US" dirty="0" err="1" smtClean="0"/>
              <a:t>Rockoff</a:t>
            </a:r>
            <a:endParaRPr lang="en-US" dirty="0" smtClean="0"/>
          </a:p>
          <a:p>
            <a:pPr algn="r"/>
            <a:endParaRPr lang="en-US" dirty="0" smtClean="0"/>
          </a:p>
          <a:p>
            <a:pPr algn="r"/>
            <a:endParaRPr lang="en-US" dirty="0"/>
          </a:p>
          <a:p>
            <a:pPr algn="r"/>
            <a:endParaRPr lang="en-US" dirty="0"/>
          </a:p>
          <a:p>
            <a:pPr algn="r"/>
            <a:r>
              <a:rPr lang="en-US" dirty="0" smtClean="0"/>
              <a:t>Christopher J. Paladino</a:t>
            </a:r>
          </a:p>
          <a:p>
            <a:pPr algn="r"/>
            <a:r>
              <a:rPr lang="en-US" dirty="0" smtClean="0"/>
              <a:t>President, New Brunswick Development Corporation</a:t>
            </a:r>
            <a:endParaRPr lang="en-US" dirty="0"/>
          </a:p>
        </p:txBody>
      </p:sp>
    </p:spTree>
    <p:extLst>
      <p:ext uri="{BB962C8B-B14F-4D97-AF65-F5344CB8AC3E}">
        <p14:creationId xmlns:p14="http://schemas.microsoft.com/office/powerpoint/2010/main" val="307929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 y="476250"/>
            <a:ext cx="915121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357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1000"/>
            <a:ext cx="918064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968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 y="0"/>
            <a:ext cx="9155430" cy="691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157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4290" y="685800"/>
            <a:ext cx="9178290" cy="558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272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7705"/>
            <a:ext cx="9144000" cy="6082589"/>
          </a:xfrm>
          <a:prstGeom prst="rect">
            <a:avLst/>
          </a:prstGeom>
        </p:spPr>
      </p:pic>
    </p:spTree>
    <p:extLst>
      <p:ext uri="{BB962C8B-B14F-4D97-AF65-F5344CB8AC3E}">
        <p14:creationId xmlns:p14="http://schemas.microsoft.com/office/powerpoint/2010/main" val="1550501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151162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0"/>
            <a:ext cx="887795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808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414" y="0"/>
            <a:ext cx="89183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537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99" y="15240"/>
            <a:ext cx="8865837" cy="684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957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3810"/>
            <a:ext cx="8877714" cy="685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726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data:image/jpeg;base64,/9j/4AAQSkZJRgABAQAAAQABAAD/2wCEAAkGBxMTEhUUExQWFhUXFxwYGBgYGBocHBcYFxgcHBgcFxwdHCggHRslHBwXITEhJSksLi4uGB8zODMsNygtLiwBCgoKDg0OGxAQGywkHyQ0LCwsLCwsLCwsLCwsLCwsLCwsLCwsLCwsLCwsLCwsLCwsLCwsLCwsLCwsLCwsLCwsLP/AABEIANsA5gMBIgACEQEDEQH/xAAcAAABBQEBAQAAAAAAAAAAAAAEAQIDBQYHAAj/xABJEAACAQIEAwUEBwUFBgUFAAABAhEAAwQSITEFQVEGEyJhcTKBkaEHI0KxwdHwFFKCsuEzU2JycyRDkrPS8RU0k6LCFlRjdOL/xAAaAQADAQEBAQAAAAAAAAAAAAABAgMABAUG/8QALREAAgIBAwQABgIBBQAAAAAAAAECEQMSITEEE0FRIjJhcZHwFIEjBVKhscH/2gAMAwEAAhEDEQA/AOgldKem1cs4X9JVy2kXU71hs0hT/FA1+FarhPa9LsR3YDayXPhP7rDJI9Tp516iyJnnvHJGsApRQduyX1NzTohgGfPc1NbwSAaLHmJB953NEWieK9XlWOZPrS0phKSKcaSiYbFIRT6axAEnQdTWsw2KSKGuY9dlGb5D4/kKgN5zuxjoug953PxjyqM+ojHjcvDppy52LA5R7TBfLc/Abe+KiuYwf7tY821J9BsPn60Ip93pUT4pVIUkAkwOpJ2rlnnnI7MfTwh9QsydTz61545VnOK9o3R3tWrZZ1E6azJA92p+VbPAaW0JHiKqWPmQJ+dS0OrZR5FdIzHFO0dqyGBMkbgcjOxqs7T4+6gtC0QM+8kADbmSBVdfwL3MRie7tAsbujMM3MzAiBy3FX+P4AMUUznKLZmCOfoDVdEYtE+5KSl4JOwRM4nNd7w51BgGFjNpJAmrHtfZa9h2tWj4yRtuPfIp+B4Xbs5ss+LVpMAnqQIA50WTrHP0rP5rRNPamZPCdmzay3HYF0UL1nrJPqeXvqzw1lSJyjNMTEmi+It4NP3taFws5em+p/W1BtuZRKsf9jLgGaZI0/Wlezj9a0829JPzqDvVXypiY0zMcqq7yQ+3OrFrpJ0EfreqzFMc5iBERO5MA69Knl4RbB8z+w66p6Uy5cUDqaS4x6z93yqDcwNSen5Ci8kV5BHDOXgacQ3ICOkTXqJt8MvEaKVHmY+VepO8vRTsLzJHJw1E4LFZGkFgeRUwRUt7hTDVfEPnQDoQYIIPnXSpp8HNpo3vZntOyXWYOzqROUwOfPTKTGkmJ6g10vgvHbOIXwsFbmrGD7uo8xXz7gsa9psyGGgj3HQ0evaC8AB4BGxCKI9IECipyX1FljjI+hTdAIA1PlrSKzGdI94rjHAfpBxFggXPrk5hiQw9G/Ag+6uh8N7eYO8oyswf+7YQ0/yn3GrKaqyDxu6SNNlPWo8RiUtjxsB67n0G5rP4jjV19F8A8tW+PL3UMqCZJ1O5Jk+81GfUpcHRDpG95Mt7/Fyf7NY/xN+AoFyWMsxY+ew9BtUKuOVKG8/cK5pZJS5OuGKMOEEqRQPEeOJYIUgliCQOoE0QrnltVZjOH3HvZ1aFyFZETr0O491bGk5UwZW4xtGt4aFa2lwr4mUMQfsyJiK5/wANshrquQ7kXn8TGAsZYgc+nxrZYbEMLSrOgUDTnAjUmm3QoSAAuo2G+o99Vj8KZzt6mrKg9n3uXLhZ4t3ABAMbMGnz2j31qQSEAJ0CgdNtNqCsP4RSs/X58612kB/MwzDOMoj3xpr1nnQmBPt69PXnUlrYcxHpQmFugBvONBrSvlDr5WGlp0A186UgnmfuFDgk7CB1NRNA9p8x00HlR4FpvgXHXlCkZpO2nWaDw5Yrtz3JpcZjEVSAFUdSdarhiiRC5mHloPjUnNai8cb0U9g8jfO/4VC+IRR4R7yaAfNIllSduZPP41HdtINXMruSzQB7tBQeSXgyxwXO4uJ4oNgdei6n5VHhQWOsiWG415CarMd2kw1pZVwVkiLazJAB3GgifnU/AeKi+ouKpUZ4gxOhG8VKdtWy2KSukqNRa4PbG8sfM6fAUYlkKPCoHpAqPEcRtqDrMdBVdieNmPCkDq34AU6g/RGWS+WW2WlrOXcdcOucgeQivU/aYncRiRSfswchSAZPOqvD8YGziPMUeuPXKzq05VJ03EDzrU0w2mgPifBe7GZjkExOrKff7Q+dVmJwbofEvvGo+NTnENcRPrBczO3huwDsogax8CK0N/2m9apKdCKPsyJNJmrQYrhtttYynqPyqkbBMYKEODsBo2m/hO+/KaynZnGi34V2qxFnTNnXo2/ubcfOtdwjtNYvMJco0RkciCZ5HYmuZGkmg0mUjJo7hmnnT1fpXJ+B9pr1hlGYtbnVTrA55TuPurpdm/mAI2Oo8wai9joi9SDs01Mr+E86DSn94P8AtVMXJHP8oYjEAAnlNOuNK/CgxeA2Hxpbl85dSBVJtJEMcW5IPttAHoP15UuYA7/GqluKLsCWP+ET8zpUFzHudlC+Z8R+A/Ok7m2w7x722aAXhylvdQS4wWxuoPxPuqnxGLCib12AP3mCj4CKh4V2gw9y73Vk5mgklVIECOZGu9I22MnGOy3LdsW7bKdebGB8BrTCGOjMRp9kQPjWJ7Rdsr1u9ctW0QZDGYyxOg5aAfOs7xfiOIusA9xyMiGJhZa2pOg03JorG2B5a+h0bHcXwtj27lsGCYJLP7gJO81NiHGVHXUMCw3+1qK5RicP4bcn/d//ADeusIn1Nn/SH3CneJqO4iyWznGM7X4pyQpW2JI8C6/Ez+FV3FGuOyl2LfV2z4iTqbaz85qezgInM6LqdjmO5/dkfOjcVasgrOdzkTmEHsD1PzFVhhVJk5ZXuVXcfUCf71v5FrYditMOR/jP3Cq5iFtDIiL4+mY+z1aTOm4q67PXWNtixJ8Z3P8AhFL1ENOO6K9LPVkS+hoi4AjQxUBcc9/fXmI0AmoXY9I86JMbcBJnb0r1NZZg/wBK9WCcpJpA5nTSpr1ll3BFQkUgwRbxGqlgGymRy5zy9KuLPGEY+KVPxFUNNoNWFGqe8MrMG5HUaxpQeCWWsyFaJbMuhGp1I06cx76okuEHQx+udE4XH5GVis5QQI03n8zWWyM9y+v4dHHiUHz5/GqXGYBVYAPBIJAby31/OrGzxS22k5T5/ntUGPveMDMPYYwwlTodZ5frWpRu6KOqKg2mBEjfUHkR5EaGtx2L4pKGyx1XVfNeY9x++s3ixFi2IA8I0BkaydDJ++h8BiWturrupn16j30J7lsXB1gXDQD8ZQMyqMzKYOsQfOpMHiVdFdTown+lc7xt0nEuQd7p2/zUkWyko2jc3OLXDMEKP8P5mqjHcctKCWuBo31LkHloNBsaxn7W9wuXdmAV9CdNo2251JgLGa20oxGZdeWz/r31eMLZxSyM6XxfEGzbBXlaLa9QJ1rEW+OYq6G8WRcjQEGUTEDXffzrcdq0Hc3JMDuGExMSprFcKtWxbJGZvBzhRq6jYSefWqwxJyZKU6VlbZwzEXC7SSg1JJP9onM1p/o7wUYktBju2E8t157ULh3hHKqqwBsJPtLzaTV52EuM2JbMSfqzuZ+0tdDxJJ7EFkba3KbtDgh+1XizooLnqT8APvIqDGWbSsJDucicwo/s15CT86J7SicTdA1PeNp76ZxHAvmBIyjKmrkKP7Nf3iKooqlbEbbboiv34yZFRfq+SyR4m+00mui2ge7szztA/ECueYu0ihM10f2eyKW+03PQfOum4qAtnp3Sx/wio5qpUWxXbs49y/ib+ajcRhnYpkVm+rTYE/ZFCW+INrlVFhm2UE+0ebSan4riHbJmZjNtDBJiY6bVWDelE5JWyxv2YtHMyLDjdgd1bksmdOnKrLs7dTu3ytm8W8EchtOv3VlUH1L/AOpb/lu1oOxvsXNvaGvurn6q+2zp6Ou6v7NR3wMCCR8qjDkiYA896jbEcgPnv7qkXD3W2VvhArl78Tp/jS80hndnqT6RXqIHBrzbwPUzXqXvv0H+PH/cYtiDVVxe0iAN3RaSZKkiIG+xHxFWFu+rbEH0NAcYgvaGdkbWIB5kDUgyNuhrQ5Jy4Bhg1d2S2xzKJIYRoImCNDv5UPdwTrup9Rr91XPDiTcvsWRuQIjMJfQHQNsOdGA08p0wRVoyNI1X/FrYygqisxMamCRB21Bn0oQcODtcADIUI9rUGZGmgPLzop2rBw6KkmvK56/o0biOGXF5SPKgSsaGtaZgtsYWUKQAFAAjoBAryGhrNELU5cnTj4NP2R4hDG0x0Oq+vMe/f3VTAZr+4nvJjXUZtSOVD2rpUhgYIMj1FTYS6c495Og6SY+FKluUk3p2A8LiiM+VVWEkECT7S82k86kwZa4IJLFrttRJnUhxpPqKhwz2wHIVm8A9poGtxBsuv/uq04DiT3uGCqqzirY0XkGTm0n7XWug4Df9rrZNq6BJJskR5wawfD7mRLi3GtplQfbDH+0TdUzEa1uu3gItX+ndx865ZhklbwGpyLoN/wC1t8qopuLtCOKapmm4detm1cly+g9lQo9peZJPyrSfR9cVsQ4VMsWzqWJPtL6D5ViuD8Cxb27vd2LskIFlSsw4JgtA2FdC7A9n8Th2a5iFAzJlgMCfaB1jTl1qqy3FpknjqVoy/aLHXBiLyh2AFxhC+HnziJ99V3ER4/4bf/LWuiYjsEty7cuXLzeNy2VVAjMZiTM/Ci7nZrh9o5r2WYA+suR7IAGkgbAcqdZIrgRwkzl+OGlr/TH8711Pi6Taw/KLafJaV+PcNw4GUoPDK93bnwydiBG886seKoLptsJAZMw9CJGnvqGaTa4L4UkzlfD+xmLuZjlVAXYgsw2J02mtKv0fF8neXoyoFIVek8yfwqpft3fBZUS2uVmWTLE5TE7ioOKdqMWQn1zLmthjlAXXMw3AnlTxU2kJJwTZr8P2IwttSGzuCQTmaNVmPZj940PjsLh7cLh+7X97IQT5Zo1nfesKcTcuWbpd2fxW/aYn9/qaO7KbXP4f/lUuog+223+7HR0s13YpL93OnYNFyLC7qNY8qnLelYM9ucpW0lhi+ieJwNR4eQPOmv2uvi8bVwWrcSTGZtiBAJj7q41jkVlJWbpn869WTXi7uAwuEg66aV6m7MhdaOT1MuIYRMGNRmAMeh3FQmliriBeCx4t5oT2yJ1PKdpnrVja4qh3kev9KoCKWlcUwp0XPEriuEAXOM2pU+ztvofmKm4TcBF4gsQbmx5e0dIPn0FUCmp0xtwbOfv++tXw0bzZomaqa/clnAf7aiHWQN5jf7hSLxZh7QB+VRri5IltO8DQ4mBzA3/ClhFp7jSdj+JWER4URv8AfQymp+IXg7Spkf1qAUheHBIGonB22Z8qiWIYAdSUMUKtE4TEG2xdfaRWYeoUxWXI8vlZY8P7FYgqwYomYAbliIYNqAPLrWm4F2IS29kveZjbvC4IAUFgUIBmTHgHxrEv2jxT23m8w8SAZYXcPPsgdBRnZBmfF4MuzMe/uGWJJ8NpCN/MGunY4NzpXHsTYBcYgDuxGaQSpBMCdNfFGlVVrtlgLSubFskIBOS2EGrBRExzNRfSQ31N/wBbf/MQ1z/BYG61q8VtXGkoBCMZ8RJiB5CtwDk3V36Tibbtaw4GUoBneZz5twByy7TV12A7SX8a797lAVZAQEfajWSSa5jZ4RdFm4GyJNy17V22NAt7cZp5jSJ8tK6J9EuB7vvDnRvCB4MxjxNuSoHwpou7sWW1UZztFxS+cRfXvrmVbrqFzsAAHIAgGq7iY+sP+VP+WtXnFeH2jfvszvrduH7CDVydCS0jzgUjphnuQoV2IETcYk5UEwEy66bV064qjn0ydlLjxpa/0h/O9dksibeG/wD11/lFczfilqVFuzmKLlhbAcggkxLAsN62fDO0TuqO9h0VVyEFWD7QCFIAYECYGo6GubLki0joxY5JvY5gnDLxe79WwHevqwyiMxjVoFG4zhrZbWZ7S/Vc3B/3lz9zNQe73T/+VyJ6FjG/lReNHgs/6Z/51yunGm4o55tamPw2CTuroN0GSh8CMYgn97LO9HcFw6pmyFjIEloG07AbfGgOH+zd9F/nH51Z8NOp9Kj1K/xy/fR0dJL/ACx/fZn7llu/u3AsraeW1AjMwC+ftNyBqbj9g/t+RlCkxKqZAzQIUx5VYC73a4xpjRGkRMo6sIBI100/ynaheNXQ/EbbBw4KWyHEQw35GPga548ItPlmhUgCAoA6AV6msev3UtMIYx+FodiRQuK4cEJHeahQ2qmIJjcEnfyq2U6ih+NF81wKqtC21jSZJk+yQ3KpY22PPYq34c8AiGB1BB31jnBqB7DDdSPdWiQQlsEZYTbXSSTzJPOvGg5tOhlG0ZpaRq0+IsjuXY5SZAXMBoYHURQK4FCilgJKycpEbnaDG0bU7lStird0UhprVa3eGrBIYj1g/lQFuyHy5WnMCQCCDpvtI5HnQUkwtUR29qmTUgdSB8TTDbK6HepLEZ1zGADO8ba0vLLXUR9y1lYamCOfu93Op0tEhpB1QxpvJA0mAajvMQ6+S6bE7nXQkcqscNirTg94iKwH9oQIOoHiU6DffX0NFpagRb7ZWrh1RWV1KnMph7gGweZCrI3Gnn5VoOAv3D2LotZ1UufqVa4TnWPCxY5TtPPlRj4a6lu3ca6mUKxIHd2y4Y+DxEDIgWPEBOu07QnibXFVUxNoOGJKDPcXJlUBR4PHqCdTOpM01shRbcb4jcxFtmW21qSJBuC26wwjVgF10584qswfBzdFxbuXUrq9138ahiFPImDMA+cGoFxGBlkdXDOAHVF7tGKMGAGZsyyR194qD/6isrcUvbuEIYVS1tBZEFSERUnbkW5dazbYUkidrIw6rczq1okGbVhWRiJADP3iwdT56mi7llLjsqm9AtpcIe7ksqHUHxNlYqddp15VSYfiYsOf2fDrMROe9cDqdpUOqkRyYVYY7i2Luqnd2Qq6eD9nTwMoA0zqRERBGsacqUIddxuHW06CwbvcuieMtMvnJyBpIAiRI1nYU6xw3EOBcwiqizrbOGS06xE+PJDeuYTQH7Xj2tlXd7bAyGFxLcjmrBWG3Ix5VBw98RavK74uyGG4uYgkkHcc/wBRQCXvEseiXbiYm+Wm6Tbt23Yd2pJjvmUiFIjwiWA6VmuL42+XAuHIEPgVBCLzBSPjmknzrZ8VxFh0W/eaw1qAJCM5V9fZdROUxpI66097Nu9ZzEubbQRoCYygCAw0HPqKRsajN4XFriFLOCbyCXCkKbqj7Y0IzD7Wmo160uLxtoJai1Pgb27hMfWv+4EoWzxTh+GukrZxLvbLLma4qiRKnQHbfcUHfRryWSqnKy3DA2H19zKJAkwI9Yrqw5JL4Tny409w/B8TGW7kW0CEB0lv94g1zs3WjOC41mZg5ERpCqus/wCECq3hnB7ii7Fq4SbcTkb+8tmBp5fKrbg3Drttiz22QEQCwjWem9PnaeKV8m6ZPuxrgXuiy44oCWFrwEA5gRlPhIGh/L4CcYb/AG6w5B1tosf4lWOfuqfFYnIuKXIH7zwyeQKieU67aEaT5RWYjGEth7hUKwaAJkQs8zv9nX3nWTXPGSUUdEscnJtLazUG43JQPn+FeppmeRr1J/IgU/iT+hgbfF3BBIU/KosRiRczFs0swYnQ6qCBpA01oI0+qJUc7LheKJoIbRQNhyEdalHELZ+1HuNUM0halcEwpnR+xGFw+MdrV/8AskGYhWANwkgKoghhrqfIVJxm7h2drVnCraRfAmrd4saeI5iDrOhBrIcDwzC2boVD48hJfVRAJy2wQW9ToOlE3+N92G7sKzRGeT4Sd4EasKjkcpSUUfRf6Zh6TD08s/VLnZJrn7e//CPFHKG1iAdfSguHSXXxK0W2Ps6mSeZX8aI7O8AxmNfLhke5+8SYQdczNp7t/Ku0divomtYci5i2W9cjRFUC2vkdAX98Dyq0Y0j56bTla4OZ8N7B4y/YvYlE8AXwgyGu6ie7Ea6TroKyuFUi4ORGaZkQQp0PnNfYGQRECNgOg8q519IH0X28ZmvYciziOZ2S75PGx/xD3g8ikbXao4FiRD+4bCOZqK6fq7n8I/8AcD+FGcY4Jfwdw2sTba2/nsw6q2zDzFO4NxO3ZLO4LDQQIOpnqR0ocyKVWMI7NcXKotp2fIXOVlJ8EBYGx8BkyOW9WSXi2IRGw8GdbhAOWCYghQNYHP7VPTtWpUFLF1pJAAA5R0nrRmCxN+9cVRhLygwQ2RyBrqD4YGmtNJIgmwK/YN28EW3aJLEFnUtCwSTBYc4+NWtrs5c531X/AE7CL8zmpmB4VilvT3NwAl5LKVgZGKmTH2go99U9vg/FWV85uAlBE37a650On1gjw5qRNVux9MvRon7PQpLYjEtAmFZVmBsMq0Vwzg9hIcm5m3+tuMSIPRj76yeK7LY1yJuWwMqg5sSh1CKGkKzcweVewPYy4jhmvYYRm2a4TqpHK11NbVH2Htzfg1VzhvDVJZxh5Ykkuy6knX2j1NSYnC4JkFwLZyExnAUAkaRm66RvyrLHsqnd21bGWVyZpypcPtEHSQvSrPE4PCHBLhWxeqvmzraXXxExlN0detK5x9jLDP0X3COG4QrcUtbUFQsO5AZVYlRq8SCTrE61O+REKgeEGBHSNNAelc1x/CF7y2bd1WVFRZYQTl5iCw+db/h3/lV1nUD4JEfGa2zWzNplF7o9w3i2Btn2rYM+MKPFM+KYEzNX2N7W8Lsqpa67BgSoCXjMGDyAGo51ySyv1l48++f+Y1Fx5vBZ/wAr/wA5q/aSgpHP3W5uJ0Be3uEOfKLrZFzGEA0DAaZiNZYUGO2drFnurdu4pHjl8sQNOROviFc84Z/vv9Bv57dGdkD/ALQf9NvvWpZPlZ0YZPWjYYzDK1tvGFJbaCSYUawNxy8oqC3gkQWWzhirzlykaMNTJ84FE4oWBbzPq+boxGXX3TtQb8RtQR9yLI9CRIqMU2uD0p9TjScL/qkdIVxAjY16sxwrtLZ7sAh5GmgG3Ln0r1DRL0ebaOSHDt+63wNKbLD7LfA1Y40jJqSNRsJ5HzFNw6L3lsBjoF0j+Lr511LdEXsysikNXk00xB22pdQ1Fx2L4dbxQ7m2AtwAvcdixJAMQonLEEaRO+tWmN4FgcHdy3Ue80ZhqAsHygjlzqm7HXsjPdL6Kh1WRJLIFUmAYJ099H4NBcQNclm1Mkknc85qU/gdo749RLPCOKSSjHiv+/3Y0/CPpBs4bSzhYMRJI0HQAQBRz/S7e5WUHx/6qpGsplylQ6hZAMwmSyW+JLL6xrURwSAQqW57tDJWZZ3UTrsMs/Gs5SfLJ6Yei2u/SziuVtB7/wD+TQl36Uccdso+H/TQ2HwCi6wKJ3aOyiVWRkR99MzTGbXTTTanYawgslsqufrNO7UG4FtIoiV0AZw5iNpobvyGoLwB8Q7c4u8ALnduAZAdAwB6gHnQR7TYnkVX/KpX7jVvxDDJ4GX2TmGQqAbZUIGXzGxn/EedQth1EDKPcF61KTpl4RTRVt2lxZ/3zx6n8TQrcVxLb3WP/D+VX+Rf3fkN5pDG0H1nlOvOk1L0PoM82Nvf3j/GPuqNr1w73Lh/jb861GUQdD8fOlUDms++jqDpRlBbdjEsx9Sak/8AC3P2PlWmyA8hTdP3RAn9bUNYdKM9b4Tc/cj4VIOE3P8ACPeKvR1yjl+tqVtJPn+FDUzUZq5aKnKYMVsuHMP2RB5/hWQxzfWN61ruH/8AlLfr+dWw8nP1Xyox2E7svdlG1vOCc4id/wBzSo+IvayW89oz4wAXOkNzgDy03o3ggS3dvO9u8zd62TLbZkAB9rQRmmfgKL4nwgX1DIl0GWMG04Mk67j0rtttUeZSTszeBxFsd7FlP7JjvcMwRoZf7q9w7HBLi5bVsGNSueddxq5FH2uzWKXvPqbrA23Ai287aaRQPD+zuMzj/ZcRz17m5/01OS2K438SZqhcDqCokH9a0oUfuj3VDwvhGMTQ4a/lJ/un089qtzwPFGP9nvf+m35VobRQcu82VrJzEe4T/SvVajs/i/8A7e9/6bflS0xM5/bw126VSzbN1ifZVcx26b1p8L2DxR+sZVELoiKXckLGpXwJHQtPlXRMZewvD7SW7OGN0uYW1hrYJuMN85zHMBzLlvSgGwXE8bAvumBsSAbNmLl0jo9w+FPQEH/DWvY1bnP+Odlr+H3BcAAlgIAnlqZJnSpuG9h8XdUsyG2sfaVmcztFpRn188o8663xdMLhc+JuAKRobhUs4WAPAc2YSf3Quu/WsTxrtdi3tk4aymEsmcuIxZGd/wDRtAHU9QreZpEhikt9k71nCH6ti9xxKZCGUW7kgsM5id9+VD8P0tKPLUTT+29+4eH4ZGfOSilp+0Sx11Gm2m1N4coW3bB2CrPwHSpZt0dPTLdllh8To+ZgCRIJEjRcsERsVkfChxdeNX3ifCo0WMqjoB5VNbxFkjVTzMhWG+wOgnrtyHWmnEW8uwDb+INGikDbq0GOlJv7LKr4f4GvirpP9qBv9lCZKlSWldfCSNetKL1zQ96NA32UHtKFOyxEACIjSo2ugrIgZnb1ygCNPeKnvX7OY5TbgfvExoVmdf3c59aC1exnpXj/AIB3ZmfMz5jEAaAeKCTCjc6STrpU7Odp+fnNKXtRoyAwCsnXUW4DLmBkt3g8ukahr3bQYk5MmVmAVtWi8QoEuTPdgbjWZ15Bwb8hU0lwMycz99Jl/A/OpbIUm54k8KEqSYWQoMtrME5tBsSNIBFLdtW17ycgCybcHNnVUvMrMc0DNkt7DnECaXQ2P3ERlh0H6NeA8qMu4ZQSFthnBfIgee9tq9pVuGBoCru8DknkaFxlgZjk1tkNDnZit66kAxB8KIdOs8xQcGgxmmNI8hy/XypM3lR/7KgL51IyZ8sn+1VF0cQpIUnLtOjrVeswJA2+fOhKDQYzUjwaDMfr9GnTqYA5n9aU5CAQSNNJ/UUoYjQDn6fGhtQXbZlOKXfrW9fwronBeK2UwVkfs65go8edva65dtqyuOCq0nDW3knUieu8ikt8WVdP2WzHmi/itXhNROfLCU9jbcP+kTJauFTC2nKsI2POJG1eH0sjILktlJIByjcRMaa7isdZ49bUgjC4cGZkWk3HPberM9vro0yLH+RfzFM8n3Jfx/t+DRW/pTm4trxh22BUDlPSocV9LKpda0xfMpKnwiJG+sVS/wD1/c/u0nl4F09Nahft3dO9tT/An50O59wrp/ovwaG59KeUAnvBmEiVAkdRpqPOktfSmGMBm+A/KqE9vbhgG0pjQSi6Dy8W1eHbpv7lP+BP+qt3P2wvB6r8GnH0hsdmb5flS1lj27f+4T/01/6q9R1/f8g7H2/B1zD4FLS27FoBVAywI9kDnmOYj13oPF8NxzOotmzZthhJk3LrKDqF8IVJGkD41BjMYQ3eJcWwPEc907xlU8tz0HnUi9orly1/sr27ke1euBkRT0EgD5k+VW1HFQNxTs5fOa3Zde8uObue7DgCV1AykArpA16zQD/RydS4t4m83tX8Q7k+iIAYA8yfSrVuL4gXF7tRecpDsBlUAkkFQTJ2iT02qzHFLqoxf2spI+Hlbj51lKjOzH8a+jS9iRbXvLNtURVjIT7M+zEQuu1YXE2MjFN8hKztOUxPyrrCdrHYQtsnKPrbtw93aU+TEan0HxrlfeDvCzDMJLEbzzio5XdHX01q2MF4hcusGZGaJPhjl5H40T/4kx3UTM6HTVYYemgqNL9onVSomPZPMiAIHSdfMmkxFy2R4YzAgMVDZTpqVB6EH40nxJclvhk90yQYwGZVhvlYQWWVIJGuuoUj0plrFKsnIxlg0tBOjCAepILT6CpO7TUeEsCcqrcElQGyzJiWIUeWYedex+FCZMswwJ1PRo001Efakg67RWlqW7DHRwrIMTigZCqdYgZR4T4dc3QQ4jnmqe3ibRILBAAxUeAy6lkgmF0gd5v5bzXjgICHxHPlGgGhctvJEAAb85EUj4KCBnBLBsgGubIuZhIJA8JHvMVrlzRqjxY1r9hiJyQUAywf7TvRM6DwxzAGkwBtUGHKKHdxadoUALADHOikLB/dL6+/lUl6yAA2YETlkA7+MEajqh+VPTAsea9TLCVGQuMw+yCqsRPSlcm3wMopLk9irVqLgAtFzmIhh4rS3LIVnlvaKNdMabHQZaemDt96qrbTu2e5b7wMZU97dRQPFGihH1GvWDQ9rCZxmCqZKrqVklvZABMmdfh5U27gTlzlPDyaNPEAdD5gg++tqXoOl8av38kYCOzMEgEkCTrlG0+Z3oiR05flTFsEgAJzgb8o0GnmKXKRqVgCQfUVNsokOp/n50wPz5UguilHHNy35/jSXHEKMhBAMmZzGSZ300gR5V5iNCT+teVQpd6nXXeRz/KiAXKNJn515cMvNddeX65UiPtJ69Ov5U9bh6jn+NYxF+y2/wB3ryNNFhByG+kgeXl1qdQSJldDtBk+e9JlJkafP8625tgf9nSdht0HWmth7ekR8ulFsxmIGxOv686ZmIAEDkPa/pWMQDC2/L5V6p4P7vPrXq1s2x0PFm82VRbXH3QviJYLbBZmIIBjMsQIEbUzieCuuFOJwbtk9lUvOqLH7qISorL4vj+CLFVF4IAqpqoIA013n1kVWW+DYjENmsXUKHYPeUH3iZ+VdrTfB4wbxPtLbzsr2SoEKEzGVieZGu/SpOz2EZh3qYgrblj3U+1odN9eXLlVrwvstjraeKxhrvr3bn4sBVky3UtMLuFtWjyKWMsGR9sHLr5TQSSDdkNlVVHLY5WhGIRQRrBhZcEDpoKwlhtAf151ucfj8KbV4W8E4udy/iI9jwmWyloEdTXNcPjwNw0HXTX1+dTmm+DpwSUbstBFKff8fSgRxK0ftEeoNSpiLZ2dT76k4tHUpxfknyb6b77dKRUgyANo25TXgdNPkd6UOfOlHHox1MkGAJDESBqBodp5U3xZcoZgD0bkBETuBpypRcOWOmo0ps76Lr50bYKTH3brEnMxMkT4U0jMdNND42k7nMakuYxzIXKsrBYBszfVG2pJmNELAQB5zUDMNdD7jTjtzHT4VtTDpXokw+JyZCIJW4lzXTVFcD5vP8NexeINxVVxmYMpzSsaWrdsk+GfsEwCBrrMCoQfOvA6etZSaVAcE3fks8NxDLkXJ4bbq4I3LHNnnWAIZdRB8A9yDizZpDXADfW7DAwFFtjlYKfFDFRO5yg7iq1Trtz6+VOze4RR7jB2osc1wMzFTcKljlLkkkcpJ1PqdetJHX7jSnfeNaep8+flSN27KRVKhkAx4uv3+lNt68+v3/lUlwkxt+pqIAnkP17qARwE6+o+f9KQDbyn8qa2seHr08xSgjSAR+jWMhxIPLnSMRqANfIdaQkcid/PynfyrxgSc2vnHurBPEiefzphjSSeXM71NGuh2pmvlv8AcawBoO+pr1PDHoPj/SloBN7c7C4W4c1/vHY7lSBP4/OirfYPh4WF71PPPP3gitKcK3IiPSmthmFei4nh2jLt2DYGcNi2X1/NWH3VJf4PxBLeXW+ZB8V4EeEg6KyKR/xGtELI/WlSEGPCxnzJNCq4GpmC7acd4gMLdS/YCW3AQsFMDMQNWzEfE1yjD4kqRrBBj47/ADrt/avg+Mxdl7Pe2sjRAyspJGozNLaTBgDlvXPr30VY0zla0TOgLH3ljl+4GjH6s1MoiwO4B9VE/GKYbFudUHuLD8a1N76P8cijwo8DXK3PnGcLVRi+BYhIz2Lg/hJHxGlYJW/stsHQuPQg/gKebbD2bzbfaB/rS92Z2+BpBzB5dR5UKCpNcDluXxsyN7xPw0NKeIXAPHZPwMfca8LkchTReHKQT0PWleOL8FFmmvI63xi3zUj0g1MOKWm+2R6g/lQxedzP+YT+dR9yh3Vf5fuIpXhiOuomvRZLiLfJ1OvUdKkVJHKqhsDbn2WHo2nzB++kOAA9h2B8xHzB/CleFeGUXUvyi5y+u/Xy/Oo29+2vOqgC+uzz/F/1RXlxWI6T7h94peyxl1MfJcgk/a58x/2pSCdiKqxxO5Hit/CR+dOHF10zKw+B/KkeKXoqs+P2WeXYHl/WnZdiKCHFLJjxEe49D0qZcVbPs3F9JH460jjJeCkZxflE8bRPPr5/jXp21+6vI2mmv6nlSAnoPj5+lKMKpI6GT99OzROk/wBKZO5jnSaa7/Osah7gE+zy8vKmEaDQgT8gdaXProeX/bevEmN5H5miYUBep+dephBmdK9QAd6FwU4N0HxptPFeoeAeKTvHw/P8qZ+yJ0qelUVjWCfskbE++mdy42198Uc1eFLQymyuN5gfErDz/rStdU7oPhHzqwmo3tA7itQ2sqMTwzD3vbtKfUBv5qrMT2QwbCBbX3aR7/wq2ZQG0piMZ99JZVU0Y/GfRoh1W449ShA90LVNi/o9vqPA6sJ5hl+eorqa7VI1whSR+f30bNRxS92QxKz4A3+Ug/jMe6qnE8Ou2zD2yNYn+u1fRaWFYDMAZFVvEMIgy+Eagz8qzdKxVu6Pn1rMETInXb+tK0g+10rs3EuBYZkM2UmZ0GXX+GK5zxXh9sXsoXSOp6x1rJ2F7FAGmlyCIp+OtBbjBRAEUMp0FE3IQHI2JAnXf8KVip3Cn3D/AL0wt+oFRWzI1/WtK0Ef3Vti3gA1jSRHhHWaiv4G35j01++h09pvX8BRKses+tbcNIGbAndXA9ZB+QNSKl8RluT/AB/gamJ5/rlSYf7NBhTa4Y4YjEgaifVfyinf+L3B7dsfMfnRT7Tzrxc9Z9dfkaXRF8odZsi4ZHb4ysaqR6Qfyp68RtEak+8eflNPwNhbjEOoI9I39IoHimFRHYKIAPUn76V4ojLqZrkOXFW59semaK9WefevVuwvY38t+kf/2Q=="/>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AutoShape 6" descr="data:image/jpeg;base64,/9j/4AAQSkZJRgABAQAAAQABAAD/2wCEAAkGBxMTEhUUExQWFhUXFxwYGBgYGBocHBcYFxgcHBgcFxwdHCggHRslHBwXITEhJSksLi4uGB8zODMsNygtLiwBCgoKDg0OGxAQGywkHyQ0LCwsLCwsLCwsLCwsLCwsLCwsLCwsLCwsLCwsLCwsLCwsLCwsLCwsLCwsLCwsLCwsLP/AABEIANsA5gMBIgACEQEDEQH/xAAcAAABBQEBAQAAAAAAAAAAAAAEAQIDBQYHAAj/xABJEAACAQIEAwUEBwUFBgUFAAABAhEAAwQSITEFQVEGEyJhcTKBkaEHI0KxwdHwFFKCsuEzU2JycyRDkrPS8RU0k6LCFlRjdOL/xAAaAQADAQEBAQAAAAAAAAAAAAABAgMABAUG/8QALREAAgIBAwQABgIBBQAAAAAAAAECEQMSITEEE0FRIjJhcZHwFIEjBVKhscH/2gAMAwEAAhEDEQA/AOgldKem1cs4X9JVy2kXU71hs0hT/FA1+FarhPa9LsR3YDayXPhP7rDJI9Tp516iyJnnvHJGsApRQduyX1NzTohgGfPc1NbwSAaLHmJB953NEWieK9XlWOZPrS0phKSKcaSiYbFIRT6axAEnQdTWsw2KSKGuY9dlGb5D4/kKgN5zuxjoug953PxjyqM+ojHjcvDppy52LA5R7TBfLc/Abe+KiuYwf7tY821J9BsPn60Ip93pUT4pVIUkAkwOpJ2rlnnnI7MfTwh9QsydTz61545VnOK9o3R3tWrZZ1E6azJA92p+VbPAaW0JHiKqWPmQJ+dS0OrZR5FdIzHFO0dqyGBMkbgcjOxqs7T4+6gtC0QM+8kADbmSBVdfwL3MRie7tAsbujMM3MzAiBy3FX+P4AMUUznKLZmCOfoDVdEYtE+5KSl4JOwRM4nNd7w51BgGFjNpJAmrHtfZa9h2tWj4yRtuPfIp+B4Xbs5ss+LVpMAnqQIA50WTrHP0rP5rRNPamZPCdmzay3HYF0UL1nrJPqeXvqzw1lSJyjNMTEmi+It4NP3taFws5em+p/W1BtuZRKsf9jLgGaZI0/Wlezj9a0829JPzqDvVXypiY0zMcqq7yQ+3OrFrpJ0EfreqzFMc5iBERO5MA69Knl4RbB8z+w66p6Uy5cUDqaS4x6z93yqDcwNSen5Ci8kV5BHDOXgacQ3ICOkTXqJt8MvEaKVHmY+VepO8vRTsLzJHJw1E4LFZGkFgeRUwRUt7hTDVfEPnQDoQYIIPnXSpp8HNpo3vZntOyXWYOzqROUwOfPTKTGkmJ6g10vgvHbOIXwsFbmrGD7uo8xXz7gsa9psyGGgj3HQ0evaC8AB4BGxCKI9IECipyX1FljjI+hTdAIA1PlrSKzGdI94rjHAfpBxFggXPrk5hiQw9G/Ag+6uh8N7eYO8oyswf+7YQ0/yn3GrKaqyDxu6SNNlPWo8RiUtjxsB67n0G5rP4jjV19F8A8tW+PL3UMqCZJ1O5Jk+81GfUpcHRDpG95Mt7/Fyf7NY/xN+AoFyWMsxY+ew9BtUKuOVKG8/cK5pZJS5OuGKMOEEqRQPEeOJYIUgliCQOoE0QrnltVZjOH3HvZ1aFyFZETr0O491bGk5UwZW4xtGt4aFa2lwr4mUMQfsyJiK5/wANshrquQ7kXn8TGAsZYgc+nxrZYbEMLSrOgUDTnAjUmm3QoSAAuo2G+o99Vj8KZzt6mrKg9n3uXLhZ4t3ABAMbMGnz2j31qQSEAJ0CgdNtNqCsP4RSs/X58612kB/MwzDOMoj3xpr1nnQmBPt69PXnUlrYcxHpQmFugBvONBrSvlDr5WGlp0A186UgnmfuFDgk7CB1NRNA9p8x00HlR4FpvgXHXlCkZpO2nWaDw5Yrtz3JpcZjEVSAFUdSdarhiiRC5mHloPjUnNai8cb0U9g8jfO/4VC+IRR4R7yaAfNIllSduZPP41HdtINXMruSzQB7tBQeSXgyxwXO4uJ4oNgdei6n5VHhQWOsiWG415CarMd2kw1pZVwVkiLazJAB3GgifnU/AeKi+ouKpUZ4gxOhG8VKdtWy2KSukqNRa4PbG8sfM6fAUYlkKPCoHpAqPEcRtqDrMdBVdieNmPCkDq34AU6g/RGWS+WW2WlrOXcdcOucgeQivU/aYncRiRSfswchSAZPOqvD8YGziPMUeuPXKzq05VJ03EDzrU0w2mgPifBe7GZjkExOrKff7Q+dVmJwbofEvvGo+NTnENcRPrBczO3huwDsogax8CK0N/2m9apKdCKPsyJNJmrQYrhtttYynqPyqkbBMYKEODsBo2m/hO+/KaynZnGi34V2qxFnTNnXo2/ubcfOtdwjtNYvMJco0RkciCZ5HYmuZGkmg0mUjJo7hmnnT1fpXJ+B9pr1hlGYtbnVTrA55TuPurpdm/mAI2Oo8wai9joi9SDs01Mr+E86DSn94P8AtVMXJHP8oYjEAAnlNOuNK/CgxeA2Hxpbl85dSBVJtJEMcW5IPttAHoP15UuYA7/GqluKLsCWP+ET8zpUFzHudlC+Z8R+A/Ok7m2w7x722aAXhylvdQS4wWxuoPxPuqnxGLCib12AP3mCj4CKh4V2gw9y73Vk5mgklVIECOZGu9I22MnGOy3LdsW7bKdebGB8BrTCGOjMRp9kQPjWJ7Rdsr1u9ctW0QZDGYyxOg5aAfOs7xfiOIusA9xyMiGJhZa2pOg03JorG2B5a+h0bHcXwtj27lsGCYJLP7gJO81NiHGVHXUMCw3+1qK5RicP4bcn/d//ADeusIn1Nn/SH3CneJqO4iyWznGM7X4pyQpW2JI8C6/Ez+FV3FGuOyl2LfV2z4iTqbaz85qezgInM6LqdjmO5/dkfOjcVasgrOdzkTmEHsD1PzFVhhVJk5ZXuVXcfUCf71v5FrYditMOR/jP3Cq5iFtDIiL4+mY+z1aTOm4q67PXWNtixJ8Z3P8AhFL1ENOO6K9LPVkS+hoi4AjQxUBcc9/fXmI0AmoXY9I86JMbcBJnb0r1NZZg/wBK9WCcpJpA5nTSpr1ll3BFQkUgwRbxGqlgGymRy5zy9KuLPGEY+KVPxFUNNoNWFGqe8MrMG5HUaxpQeCWWsyFaJbMuhGp1I06cx76okuEHQx+udE4XH5GVis5QQI03n8zWWyM9y+v4dHHiUHz5/GqXGYBVYAPBIJAby31/OrGzxS22k5T5/ntUGPveMDMPYYwwlTodZ5frWpRu6KOqKg2mBEjfUHkR5EaGtx2L4pKGyx1XVfNeY9x++s3ixFi2IA8I0BkaydDJ++h8BiWturrupn16j30J7lsXB1gXDQD8ZQMyqMzKYOsQfOpMHiVdFdTown+lc7xt0nEuQd7p2/zUkWyko2jc3OLXDMEKP8P5mqjHcctKCWuBo31LkHloNBsaxn7W9wuXdmAV9CdNo2251JgLGa20oxGZdeWz/r31eMLZxSyM6XxfEGzbBXlaLa9QJ1rEW+OYq6G8WRcjQEGUTEDXffzrcdq0Hc3JMDuGExMSprFcKtWxbJGZvBzhRq6jYSefWqwxJyZKU6VlbZwzEXC7SSg1JJP9onM1p/o7wUYktBju2E8t157ULh3hHKqqwBsJPtLzaTV52EuM2JbMSfqzuZ+0tdDxJJ7EFkba3KbtDgh+1XizooLnqT8APvIqDGWbSsJDucicwo/s15CT86J7SicTdA1PeNp76ZxHAvmBIyjKmrkKP7Nf3iKooqlbEbbboiv34yZFRfq+SyR4m+00mui2ge7szztA/ECueYu0ihM10f2eyKW+03PQfOum4qAtnp3Sx/wio5qpUWxXbs49y/ib+ajcRhnYpkVm+rTYE/ZFCW+INrlVFhm2UE+0ebSan4riHbJmZjNtDBJiY6bVWDelE5JWyxv2YtHMyLDjdgd1bksmdOnKrLs7dTu3ytm8W8EchtOv3VlUH1L/AOpb/lu1oOxvsXNvaGvurn6q+2zp6Ou6v7NR3wMCCR8qjDkiYA896jbEcgPnv7qkXD3W2VvhArl78Tp/jS80hndnqT6RXqIHBrzbwPUzXqXvv0H+PH/cYtiDVVxe0iAN3RaSZKkiIG+xHxFWFu+rbEH0NAcYgvaGdkbWIB5kDUgyNuhrQ5Jy4Bhg1d2S2xzKJIYRoImCNDv5UPdwTrup9Rr91XPDiTcvsWRuQIjMJfQHQNsOdGA08p0wRVoyNI1X/FrYygqisxMamCRB21Bn0oQcODtcADIUI9rUGZGmgPLzop2rBw6KkmvK56/o0biOGXF5SPKgSsaGtaZgtsYWUKQAFAAjoBAryGhrNELU5cnTj4NP2R4hDG0x0Oq+vMe/f3VTAZr+4nvJjXUZtSOVD2rpUhgYIMj1FTYS6c495Og6SY+FKluUk3p2A8LiiM+VVWEkECT7S82k86kwZa4IJLFrttRJnUhxpPqKhwz2wHIVm8A9poGtxBsuv/uq04DiT3uGCqqzirY0XkGTm0n7XWug4Df9rrZNq6BJJskR5wawfD7mRLi3GtplQfbDH+0TdUzEa1uu3gItX+ndx865ZhklbwGpyLoN/wC1t8qopuLtCOKapmm4detm1cly+g9lQo9peZJPyrSfR9cVsQ4VMsWzqWJPtL6D5ViuD8Cxb27vd2LskIFlSsw4JgtA2FdC7A9n8Th2a5iFAzJlgMCfaB1jTl1qqy3FpknjqVoy/aLHXBiLyh2AFxhC+HnziJ99V3ER4/4bf/LWuiYjsEty7cuXLzeNy2VVAjMZiTM/Ci7nZrh9o5r2WYA+suR7IAGkgbAcqdZIrgRwkzl+OGlr/TH8711Pi6Taw/KLafJaV+PcNw4GUoPDK93bnwydiBG886seKoLptsJAZMw9CJGnvqGaTa4L4UkzlfD+xmLuZjlVAXYgsw2J02mtKv0fF8neXoyoFIVek8yfwqpft3fBZUS2uVmWTLE5TE7ioOKdqMWQn1zLmthjlAXXMw3AnlTxU2kJJwTZr8P2IwttSGzuCQTmaNVmPZj940PjsLh7cLh+7X97IQT5Zo1nfesKcTcuWbpd2fxW/aYn9/qaO7KbXP4f/lUuog+223+7HR0s13YpL93OnYNFyLC7qNY8qnLelYM9ucpW0lhi+ieJwNR4eQPOmv2uvi8bVwWrcSTGZtiBAJj7q41jkVlJWbpn869WTXi7uAwuEg66aV6m7MhdaOT1MuIYRMGNRmAMeh3FQmliriBeCx4t5oT2yJ1PKdpnrVja4qh3kev9KoCKWlcUwp0XPEriuEAXOM2pU+ztvofmKm4TcBF4gsQbmx5e0dIPn0FUCmp0xtwbOfv++tXw0bzZomaqa/clnAf7aiHWQN5jf7hSLxZh7QB+VRri5IltO8DQ4mBzA3/ClhFp7jSdj+JWER4URv8AfQymp+IXg7Spkf1qAUheHBIGonB22Z8qiWIYAdSUMUKtE4TEG2xdfaRWYeoUxWXI8vlZY8P7FYgqwYomYAbliIYNqAPLrWm4F2IS29kveZjbvC4IAUFgUIBmTHgHxrEv2jxT23m8w8SAZYXcPPsgdBRnZBmfF4MuzMe/uGWJJ8NpCN/MGunY4NzpXHsTYBcYgDuxGaQSpBMCdNfFGlVVrtlgLSubFskIBOS2EGrBRExzNRfSQ31N/wBbf/MQ1z/BYG61q8VtXGkoBCMZ8RJiB5CtwDk3V36Tibbtaw4GUoBneZz5twByy7TV12A7SX8a797lAVZAQEfajWSSa5jZ4RdFm4GyJNy17V22NAt7cZp5jSJ8tK6J9EuB7vvDnRvCB4MxjxNuSoHwpou7sWW1UZztFxS+cRfXvrmVbrqFzsAAHIAgGq7iY+sP+VP+WtXnFeH2jfvszvrduH7CDVydCS0jzgUjphnuQoV2IETcYk5UEwEy66bV064qjn0ydlLjxpa/0h/O9dksibeG/wD11/lFczfilqVFuzmKLlhbAcggkxLAsN62fDO0TuqO9h0VVyEFWD7QCFIAYECYGo6GubLki0joxY5JvY5gnDLxe79WwHevqwyiMxjVoFG4zhrZbWZ7S/Vc3B/3lz9zNQe73T/+VyJ6FjG/lReNHgs/6Z/51yunGm4o55tamPw2CTuroN0GSh8CMYgn97LO9HcFw6pmyFjIEloG07AbfGgOH+zd9F/nH51Z8NOp9Kj1K/xy/fR0dJL/ACx/fZn7llu/u3AsraeW1AjMwC+ftNyBqbj9g/t+RlCkxKqZAzQIUx5VYC73a4xpjRGkRMo6sIBI100/ynaheNXQ/EbbBw4KWyHEQw35GPga548ItPlmhUgCAoA6AV6msev3UtMIYx+FodiRQuK4cEJHeahQ2qmIJjcEnfyq2U6ih+NF81wKqtC21jSZJk+yQ3KpY22PPYq34c8AiGB1BB31jnBqB7DDdSPdWiQQlsEZYTbXSSTzJPOvGg5tOhlG0ZpaRq0+IsjuXY5SZAXMBoYHURQK4FCilgJKycpEbnaDG0bU7lStird0UhprVa3eGrBIYj1g/lQFuyHy5WnMCQCCDpvtI5HnQUkwtUR29qmTUgdSB8TTDbK6HepLEZ1zGADO8ba0vLLXUR9y1lYamCOfu93Op0tEhpB1QxpvJA0mAajvMQ6+S6bE7nXQkcqscNirTg94iKwH9oQIOoHiU6DffX0NFpagRb7ZWrh1RWV1KnMph7gGweZCrI3Gnn5VoOAv3D2LotZ1UufqVa4TnWPCxY5TtPPlRj4a6lu3ca6mUKxIHd2y4Y+DxEDIgWPEBOu07QnibXFVUxNoOGJKDPcXJlUBR4PHqCdTOpM01shRbcb4jcxFtmW21qSJBuC26wwjVgF10584qswfBzdFxbuXUrq9138ahiFPImDMA+cGoFxGBlkdXDOAHVF7tGKMGAGZsyyR194qD/6isrcUvbuEIYVS1tBZEFSERUnbkW5dazbYUkidrIw6rczq1okGbVhWRiJADP3iwdT56mi7llLjsqm9AtpcIe7ksqHUHxNlYqddp15VSYfiYsOf2fDrMROe9cDqdpUOqkRyYVYY7i2Luqnd2Qq6eD9nTwMoA0zqRERBGsacqUIddxuHW06CwbvcuieMtMvnJyBpIAiRI1nYU6xw3EOBcwiqizrbOGS06xE+PJDeuYTQH7Xj2tlXd7bAyGFxLcjmrBWG3Ix5VBw98RavK74uyGG4uYgkkHcc/wBRQCXvEseiXbiYm+Wm6Tbt23Yd2pJjvmUiFIjwiWA6VmuL42+XAuHIEPgVBCLzBSPjmknzrZ8VxFh0W/eaw1qAJCM5V9fZdROUxpI66097Nu9ZzEubbQRoCYygCAw0HPqKRsajN4XFriFLOCbyCXCkKbqj7Y0IzD7Wmo160uLxtoJai1Pgb27hMfWv+4EoWzxTh+GukrZxLvbLLma4qiRKnQHbfcUHfRryWSqnKy3DA2H19zKJAkwI9Yrqw5JL4Tny409w/B8TGW7kW0CEB0lv94g1zs3WjOC41mZg5ERpCqus/wCECq3hnB7ii7Fq4SbcTkb+8tmBp5fKrbg3Drttiz22QEQCwjWem9PnaeKV8m6ZPuxrgXuiy44oCWFrwEA5gRlPhIGh/L4CcYb/AG6w5B1tosf4lWOfuqfFYnIuKXIH7zwyeQKieU67aEaT5RWYjGEth7hUKwaAJkQs8zv9nX3nWTXPGSUUdEscnJtLazUG43JQPn+FeppmeRr1J/IgU/iT+hgbfF3BBIU/KosRiRczFs0swYnQ6qCBpA01oI0+qJUc7LheKJoIbRQNhyEdalHELZ+1HuNUM0halcEwpnR+xGFw+MdrV/8AskGYhWANwkgKoghhrqfIVJxm7h2drVnCraRfAmrd4saeI5iDrOhBrIcDwzC2boVD48hJfVRAJy2wQW9ToOlE3+N92G7sKzRGeT4Sd4EasKjkcpSUUfRf6Zh6TD08s/VLnZJrn7e//CPFHKG1iAdfSguHSXXxK0W2Ps6mSeZX8aI7O8AxmNfLhke5+8SYQdczNp7t/Ku0divomtYci5i2W9cjRFUC2vkdAX98Dyq0Y0j56bTla4OZ8N7B4y/YvYlE8AXwgyGu6ie7Ea6TroKyuFUi4ORGaZkQQp0PnNfYGQRECNgOg8q519IH0X28ZmvYciziOZ2S75PGx/xD3g8ikbXao4FiRD+4bCOZqK6fq7n8I/8AcD+FGcY4Jfwdw2sTba2/nsw6q2zDzFO4NxO3ZLO4LDQQIOpnqR0ocyKVWMI7NcXKotp2fIXOVlJ8EBYGx8BkyOW9WSXi2IRGw8GdbhAOWCYghQNYHP7VPTtWpUFLF1pJAAA5R0nrRmCxN+9cVRhLygwQ2RyBrqD4YGmtNJIgmwK/YN28EW3aJLEFnUtCwSTBYc4+NWtrs5c531X/AE7CL8zmpmB4VilvT3NwAl5LKVgZGKmTH2go99U9vg/FWV85uAlBE37a650On1gjw5qRNVux9MvRon7PQpLYjEtAmFZVmBsMq0Vwzg9hIcm5m3+tuMSIPRj76yeK7LY1yJuWwMqg5sSh1CKGkKzcweVewPYy4jhmvYYRm2a4TqpHK11NbVH2Htzfg1VzhvDVJZxh5Ykkuy6knX2j1NSYnC4JkFwLZyExnAUAkaRm66RvyrLHsqnd21bGWVyZpypcPtEHSQvSrPE4PCHBLhWxeqvmzraXXxExlN0detK5x9jLDP0X3COG4QrcUtbUFQsO5AZVYlRq8SCTrE61O+REKgeEGBHSNNAelc1x/CF7y2bd1WVFRZYQTl5iCw+db/h3/lV1nUD4JEfGa2zWzNplF7o9w3i2Btn2rYM+MKPFM+KYEzNX2N7W8Lsqpa67BgSoCXjMGDyAGo51ySyv1l48++f+Y1Fx5vBZ/wAr/wA5q/aSgpHP3W5uJ0Be3uEOfKLrZFzGEA0DAaZiNZYUGO2drFnurdu4pHjl8sQNOROviFc84Z/vv9Bv57dGdkD/ALQf9NvvWpZPlZ0YZPWjYYzDK1tvGFJbaCSYUawNxy8oqC3gkQWWzhirzlykaMNTJ84FE4oWBbzPq+boxGXX3TtQb8RtQR9yLI9CRIqMU2uD0p9TjScL/qkdIVxAjY16sxwrtLZ7sAh5GmgG3Ln0r1DRL0ebaOSHDt+63wNKbLD7LfA1Y40jJqSNRsJ5HzFNw6L3lsBjoF0j+Lr511LdEXsysikNXk00xB22pdQ1Fx2L4dbxQ7m2AtwAvcdixJAMQonLEEaRO+tWmN4FgcHdy3Ue80ZhqAsHygjlzqm7HXsjPdL6Kh1WRJLIFUmAYJ099H4NBcQNclm1Mkknc85qU/gdo749RLPCOKSSjHiv+/3Y0/CPpBs4bSzhYMRJI0HQAQBRz/S7e5WUHx/6qpGsplylQ6hZAMwmSyW+JLL6xrURwSAQqW57tDJWZZ3UTrsMs/Gs5SfLJ6Yei2u/SziuVtB7/wD+TQl36Uccdso+H/TQ2HwCi6wKJ3aOyiVWRkR99MzTGbXTTTanYawgslsqufrNO7UG4FtIoiV0AZw5iNpobvyGoLwB8Q7c4u8ALnduAZAdAwB6gHnQR7TYnkVX/KpX7jVvxDDJ4GX2TmGQqAbZUIGXzGxn/EedQth1EDKPcF61KTpl4RTRVt2lxZ/3zx6n8TQrcVxLb3WP/D+VX+Rf3fkN5pDG0H1nlOvOk1L0PoM82Nvf3j/GPuqNr1w73Lh/jb861GUQdD8fOlUDms++jqDpRlBbdjEsx9Sak/8AC3P2PlWmyA8hTdP3RAn9bUNYdKM9b4Tc/cj4VIOE3P8ACPeKvR1yjl+tqVtJPn+FDUzUZq5aKnKYMVsuHMP2RB5/hWQxzfWN61ruH/8AlLfr+dWw8nP1Xyox2E7svdlG1vOCc4id/wBzSo+IvayW89oz4wAXOkNzgDy03o3ggS3dvO9u8zd62TLbZkAB9rQRmmfgKL4nwgX1DIl0GWMG04Mk67j0rtttUeZSTszeBxFsd7FlP7JjvcMwRoZf7q9w7HBLi5bVsGNSueddxq5FH2uzWKXvPqbrA23Ai287aaRQPD+zuMzj/ZcRz17m5/01OS2K438SZqhcDqCokH9a0oUfuj3VDwvhGMTQ4a/lJ/un089qtzwPFGP9nvf+m35VobRQcu82VrJzEe4T/SvVajs/i/8A7e9/6bflS0xM5/bw126VSzbN1ifZVcx26b1p8L2DxR+sZVELoiKXckLGpXwJHQtPlXRMZewvD7SW7OGN0uYW1hrYJuMN85zHMBzLlvSgGwXE8bAvumBsSAbNmLl0jo9w+FPQEH/DWvY1bnP+Odlr+H3BcAAlgIAnlqZJnSpuG9h8XdUsyG2sfaVmcztFpRn188o8663xdMLhc+JuAKRobhUs4WAPAc2YSf3Quu/WsTxrtdi3tk4aymEsmcuIxZGd/wDRtAHU9QreZpEhikt9k71nCH6ti9xxKZCGUW7kgsM5id9+VD8P0tKPLUTT+29+4eH4ZGfOSilp+0Sx11Gm2m1N4coW3bB2CrPwHSpZt0dPTLdllh8To+ZgCRIJEjRcsERsVkfChxdeNX3ifCo0WMqjoB5VNbxFkjVTzMhWG+wOgnrtyHWmnEW8uwDb+INGikDbq0GOlJv7LKr4f4GvirpP9qBv9lCZKlSWldfCSNetKL1zQ96NA32UHtKFOyxEACIjSo2ugrIgZnb1ygCNPeKnvX7OY5TbgfvExoVmdf3c59aC1exnpXj/AIB3ZmfMz5jEAaAeKCTCjc6STrpU7Odp+fnNKXtRoyAwCsnXUW4DLmBkt3g8ukahr3bQYk5MmVmAVtWi8QoEuTPdgbjWZ15Bwb8hU0lwMycz99Jl/A/OpbIUm54k8KEqSYWQoMtrME5tBsSNIBFLdtW17ycgCybcHNnVUvMrMc0DNkt7DnECaXQ2P3ERlh0H6NeA8qMu4ZQSFthnBfIgee9tq9pVuGBoCru8DknkaFxlgZjk1tkNDnZit66kAxB8KIdOs8xQcGgxmmNI8hy/XypM3lR/7KgL51IyZ8sn+1VF0cQpIUnLtOjrVeswJA2+fOhKDQYzUjwaDMfr9GnTqYA5n9aU5CAQSNNJ/UUoYjQDn6fGhtQXbZlOKXfrW9fwronBeK2UwVkfs65go8edva65dtqyuOCq0nDW3knUieu8ikt8WVdP2WzHmi/itXhNROfLCU9jbcP+kTJauFTC2nKsI2POJG1eH0sjILktlJIByjcRMaa7isdZ49bUgjC4cGZkWk3HPberM9vro0yLH+RfzFM8n3Jfx/t+DRW/pTm4trxh22BUDlPSocV9LKpda0xfMpKnwiJG+sVS/wD1/c/u0nl4F09Nahft3dO9tT/An50O59wrp/ovwaG59KeUAnvBmEiVAkdRpqPOktfSmGMBm+A/KqE9vbhgG0pjQSi6Dy8W1eHbpv7lP+BP+qt3P2wvB6r8GnH0hsdmb5flS1lj27f+4T/01/6q9R1/f8g7H2/B1zD4FLS27FoBVAywI9kDnmOYj13oPF8NxzOotmzZthhJk3LrKDqF8IVJGkD41BjMYQ3eJcWwPEc907xlU8tz0HnUi9orly1/sr27ke1euBkRT0EgD5k+VW1HFQNxTs5fOa3Zde8uObue7DgCV1AykArpA16zQD/RydS4t4m83tX8Q7k+iIAYA8yfSrVuL4gXF7tRecpDsBlUAkkFQTJ2iT02qzHFLqoxf2spI+Hlbj51lKjOzH8a+jS9iRbXvLNtURVjIT7M+zEQuu1YXE2MjFN8hKztOUxPyrrCdrHYQtsnKPrbtw93aU+TEan0HxrlfeDvCzDMJLEbzzio5XdHX01q2MF4hcusGZGaJPhjl5H40T/4kx3UTM6HTVYYemgqNL9onVSomPZPMiAIHSdfMmkxFy2R4YzAgMVDZTpqVB6EH40nxJclvhk90yQYwGZVhvlYQWWVIJGuuoUj0plrFKsnIxlg0tBOjCAepILT6CpO7TUeEsCcqrcElQGyzJiWIUeWYedex+FCZMswwJ1PRo001Efakg67RWlqW7DHRwrIMTigZCqdYgZR4T4dc3QQ4jnmqe3ibRILBAAxUeAy6lkgmF0gd5v5bzXjgICHxHPlGgGhctvJEAAb85EUj4KCBnBLBsgGubIuZhIJA8JHvMVrlzRqjxY1r9hiJyQUAywf7TvRM6DwxzAGkwBtUGHKKHdxadoUALADHOikLB/dL6+/lUl6yAA2YETlkA7+MEajqh+VPTAsea9TLCVGQuMw+yCqsRPSlcm3wMopLk9irVqLgAtFzmIhh4rS3LIVnlvaKNdMabHQZaemDt96qrbTu2e5b7wMZU97dRQPFGihH1GvWDQ9rCZxmCqZKrqVklvZABMmdfh5U27gTlzlPDyaNPEAdD5gg++tqXoOl8av38kYCOzMEgEkCTrlG0+Z3oiR05flTFsEgAJzgb8o0GnmKXKRqVgCQfUVNsokOp/n50wPz5UguilHHNy35/jSXHEKMhBAMmZzGSZ300gR5V5iNCT+teVQpd6nXXeRz/KiAXKNJn515cMvNddeX65UiPtJ69Ov5U9bh6jn+NYxF+y2/wB3ryNNFhByG+kgeXl1qdQSJldDtBk+e9JlJkafP8625tgf9nSdht0HWmth7ekR8ulFsxmIGxOv686ZmIAEDkPa/pWMQDC2/L5V6p4P7vPrXq1s2x0PFm82VRbXH3QviJYLbBZmIIBjMsQIEbUzieCuuFOJwbtk9lUvOqLH7qISorL4vj+CLFVF4IAqpqoIA013n1kVWW+DYjENmsXUKHYPeUH3iZ+VdrTfB4wbxPtLbzsr2SoEKEzGVieZGu/SpOz2EZh3qYgrblj3U+1odN9eXLlVrwvstjraeKxhrvr3bn4sBVky3UtMLuFtWjyKWMsGR9sHLr5TQSSDdkNlVVHLY5WhGIRQRrBhZcEDpoKwlhtAf151ucfj8KbV4W8E4udy/iI9jwmWyloEdTXNcPjwNw0HXTX1+dTmm+DpwSUbstBFKff8fSgRxK0ftEeoNSpiLZ2dT76k4tHUpxfknyb6b77dKRUgyANo25TXgdNPkd6UOfOlHHox1MkGAJDESBqBodp5U3xZcoZgD0bkBETuBpypRcOWOmo0ps76Lr50bYKTH3brEnMxMkT4U0jMdNND42k7nMakuYxzIXKsrBYBszfVG2pJmNELAQB5zUDMNdD7jTjtzHT4VtTDpXokw+JyZCIJW4lzXTVFcD5vP8NexeINxVVxmYMpzSsaWrdsk+GfsEwCBrrMCoQfOvA6etZSaVAcE3fks8NxDLkXJ4bbq4I3LHNnnWAIZdRB8A9yDizZpDXADfW7DAwFFtjlYKfFDFRO5yg7iq1Trtz6+VOze4RR7jB2osc1wMzFTcKljlLkkkcpJ1PqdetJHX7jSnfeNaep8+flSN27KRVKhkAx4uv3+lNt68+v3/lUlwkxt+pqIAnkP17qARwE6+o+f9KQDbyn8qa2seHr08xSgjSAR+jWMhxIPLnSMRqANfIdaQkcid/PynfyrxgSc2vnHurBPEiefzphjSSeXM71NGuh2pmvlv8AcawBoO+pr1PDHoPj/SloBN7c7C4W4c1/vHY7lSBP4/OirfYPh4WF71PPPP3gitKcK3IiPSmthmFei4nh2jLt2DYGcNi2X1/NWH3VJf4PxBLeXW+ZB8V4EeEg6KyKR/xGtELI/WlSEGPCxnzJNCq4GpmC7acd4gMLdS/YCW3AQsFMDMQNWzEfE1yjD4kqRrBBj47/ADrt/avg+Mxdl7Pe2sjRAyspJGozNLaTBgDlvXPr30VY0zla0TOgLH3ljl+4GjH6s1MoiwO4B9VE/GKYbFudUHuLD8a1N76P8cijwo8DXK3PnGcLVRi+BYhIz2Lg/hJHxGlYJW/stsHQuPQg/gKebbD2bzbfaB/rS92Z2+BpBzB5dR5UKCpNcDluXxsyN7xPw0NKeIXAPHZPwMfca8LkchTReHKQT0PWleOL8FFmmvI63xi3zUj0g1MOKWm+2R6g/lQxedzP+YT+dR9yh3Vf5fuIpXhiOuomvRZLiLfJ1OvUdKkVJHKqhsDbn2WHo2nzB++kOAA9h2B8xHzB/CleFeGUXUvyi5y+u/Xy/Oo29+2vOqgC+uzz/F/1RXlxWI6T7h94peyxl1MfJcgk/a58x/2pSCdiKqxxO5Hit/CR+dOHF10zKw+B/KkeKXoqs+P2WeXYHl/WnZdiKCHFLJjxEe49D0qZcVbPs3F9JH460jjJeCkZxflE8bRPPr5/jXp21+6vI2mmv6nlSAnoPj5+lKMKpI6GT99OzROk/wBKZO5jnSaa7/Osah7gE+zy8vKmEaDQgT8gdaXProeX/bevEmN5H5miYUBep+dephBmdK9QAd6FwU4N0HxptPFeoeAeKTvHw/P8qZ+yJ0qelUVjWCfskbE++mdy42198Uc1eFLQymyuN5gfErDz/rStdU7oPhHzqwmo3tA7itQ2sqMTwzD3vbtKfUBv5qrMT2QwbCBbX3aR7/wq2ZQG0piMZ99JZVU0Y/GfRoh1W449ShA90LVNi/o9vqPA6sJ5hl+eorqa7VI1whSR+f30bNRxS92QxKz4A3+Ug/jMe6qnE8Ou2zD2yNYn+u1fRaWFYDMAZFVvEMIgy+Eagz8qzdKxVu6Pn1rMETInXb+tK0g+10rs3EuBYZkM2UmZ0GXX+GK5zxXh9sXsoXSOp6x1rJ2F7FAGmlyCIp+OtBbjBRAEUMp0FE3IQHI2JAnXf8KVip3Cn3D/AL0wt+oFRWzI1/WtK0Ef3Vti3gA1jSRHhHWaiv4G35j01++h09pvX8BRKses+tbcNIGbAndXA9ZB+QNSKl8RluT/AB/gamJ5/rlSYf7NBhTa4Y4YjEgaifVfyinf+L3B7dsfMfnRT7Tzrxc9Z9dfkaXRF8odZsi4ZHb4ysaqR6Qfyp68RtEak+8eflNPwNhbjEOoI9I39IoHimFRHYKIAPUn76V4ojLqZrkOXFW59semaK9WefevVuwvY38t+k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QSERQUExQWFBQVFhwUGBgVGBwVFhgXFxwXFBcZFxccGygfFx0jGRcYHy8gIycpLCwsFx4xNTAqNSYrLCkBCQoKDgwOGg8PGiwkHyQwMjQtLCwsLywsLCwsLCosLCwsLCwsLCosLCksKSwsLCwsLCwsLCwsLCwpLCwsLCwsLP/AABEIAKAAoAMBIgACEQEDEQH/xAAbAAACAwEBAQAAAAAAAAAAAAADBAIFBgEAB//EAEAQAAIBAwIDBQUFBgUDBQAAAAECEQADIRIxBAVBEyJRYXEGMoGRoSNCscHRFDNSYnLhQ4KS8PEVFmMHorLC4v/EABkBAAMBAQEAAAAAAAAAAAAAAAECAwAFBP/EAC0RAAICAQMDAwMCBwAAAAAAAAABAhEDEiExBBNRIjJBYXHwgZEUM0JDYrHR/9oADAMBAAIRAxEAPwA2mvRRNFdCV1LOdQPTXtFFAroWtZqA6K9oo2iu6a1hoBoruijRXa1moELdSFuiTXpNCxiHZ17s6lmvVrMcFqu9lXpNFtXPEUG2FA9Ar2miXVihaq1mOxXCK9NerGOVw1KK8tYB6K4hPa2V6G4s/BlqVe4cTxPDj/yD8RUpS2DFbo37KDuJ9c0J+BtndFP+UUevV4z1UIvyOyfuAehI/OqXnvLUtadAImZkztH61qK43Dq3vKG9RNPGbTFcE0YLRXdFbZ+UWT/hr8BH4UJuQWT9yPQmq95CdpmO0V7RWsb2atdCw+P9qEfZVejt8QDR7qB22Zjs692VaNvZU9Lg+K/3oT+y9zoyn5j8qPdXk3bZRi0KRbnFkTLHHgCavW5PdG6N+NfNeH5PxLXGQ2ruvVhSpB6nA9KEslcBjCzYcm41eIum2DoAUsCx3iMEfGrpuQP0Kt6GPoawnIPZ3ibfEOz8PdUaWyUaN16xW24K6FtLPXUNifEnM7QDUHnknR6F08dNnLvKGUSQYG9KtbXxqd3j3Nxl1toPTpB9fOvdkKtjyOStkMuPQ6B6BXVx0qYwakW8hVdROijuc8RXZWwF+90/3+lVf/crXOITs5VUlg33ifGOgxVDzXiySFJMAYEkgeg6VHkZm/8A5f1rnzyNxZ0MWKKmtjfW/aziR/ik+oU/lTNv2z4j+JT6oKzqtUlNePXLydN4oP4Rpl9t7/UWz/lI/A0ZPbq51tofQsPzNZXVXQ1HuS8i9jH4Nkvt/wCNkfB//wA0Zfb5Otlx6MD+QrGKh8/kTvJ3jyNRGfx2+NM55ETWLBJtL4+pu19u7PVLg+Cn/wC1D5h7XWbll1XtFYgRiIyCe8PIGsQfX8fAHw8CKmprPLNchXTYpr0/7Poln2t4YgfaR6qf0qPGe1tlTb7NlfU4VskaFI97bxr56K9FbvyM+jh5ZvV5uhDkX4MjSNYjczg1j+S8Zd/6gkk6O2bLAEMukmdXjPWeopIGums87DHpIxv5PrguDxHzr5Px3NSWIQstuTpUkEiZBEgZ3OagDFESyzbAn0E1SPUJcxIS6P8Az/P3En4kkySSfWtV/wCnbfaXv6F/+VUHZ9I+n9qPwvFPZJNslCwgwIkfKqPqlVUT/gZXepFz7b+0gE2bcSPfYASM+6D+J+FZS5f1Zo9ywrbgH51z9jXwj40y6mC8iPocl8r8/Qx3N+HdbkOuhoGJDYzGRXuQn7Y/00HmnFOz6nmSoiSTjoZJJqfIrgF1yTACyfpU5+0fD70aRr4UEkwBkk7UgvtRaPRj8B+tVHF8xXiLmlrgtWhmSCZjyA38K8tjhzcNuzcYqTi5cWMb+6Mg4+tSjivk9OTqKdIuR7S2vB/kP1qf/ctn+f8A0/3pDmPCcLZtRbutevPH3NKqOoB1bz1jyHWQ8r5Gt0TcvpZWYOqSR1mJHn16U3aRNdSyzbndstIbTMb2yThXXcNnLA0xZ53b0ga86YnS0TETG8TVRz/sBeI4Y6rYVQCARJAyT5+PSa9yvlbXdmRBOS7RjqY3gVpW9vAIOKuT+S7t80XE3FPoLgOygb43B+lO8v4+wzqLlzQhPeYAkgekVT+0fC2rfEMtkjQAIgyDjfNJ8MmplUESTAzGfM9KlO3LcviqMNvk1PG8VZW4Raua0xDEQTjOI8aGOKXxFC5lytbdiywjUVPaQZhug+XUVWo/nSSjTL45qUbLcXR4ipaxXeW8Gl3hWdBNwXdIMnvKBmBscx8qVA8cHz3oOLjyNGcZ3XwOBZqz4LjezMiD3YMnznpSHLFt3kdEYdqjSZMLpjadpk7b0LiVNskP3YEmdvGZp03D45IzjHNtfAV+Fk++2cz3D4492IzTvMuK7UCcaBiMzt47bfWgGwl1Q/D5TSsye9qiTAO4pMmN8U8sjXKJR6eEqafBaWuJAtugHvRnwiOkeX1oHL7wtvqI1DIjp0zknw8KWXiln3l/1UM8YgJl0Hqw/WrtxPGoTSezMHzG8Sy6hBFtAPMRg/GkGvEao6wD6QDT3OrgN2QAJRDA2HcXA8qrGO/r+VFmjyBc0bgHhgfDNBcV6yfDFKh5cD92/quDaJAx8N6Abp8TH9YPQ9Kj2hmZM+dcN0novwUA/MU/ki0/SWPCaivd1D7RBK+evEeGPpUeHZp7xfNsE6xEyTOZ8hihWeK0iNKsJDQ0+8sgEQR/Ea8ihsBVTAXuljgZG5PU0P6B/wC4WS8wKpFtmDdonurqEHVqB9YHyoHD37runaMzAqxhrcDBI+FdtabYAK6u8HnUVIKTG3TO3lROGCalgMCAVzcLDMnIIzvSqtA0r7v7Fr+1m2jsG0sLZ0nTqgiNMLGaqbnO79whS/dLW1I7GPeHek6epzVozwhBmGXSdLaSJ6hoMGhWrCYIN3BVo7YkSgIA93YzmhiSatjdRtOkW/I7ZtlFBmWAMAAEEiREVVcX7ScScI0Sskix/wCQpjHhj61bWLmkht9J1fLNKjlVrqrnEfvW/i1/jS4d7sfq/S1Qfl3CtYW42o6+8wgaoIBIhfvHAqubjeLvlUa5c7NoB1WggP2at3oMxqPzq9ZAykMJDAgiSJBwRIyN6FZ5TYQgpZVWU4MsSMBOrH7oFDG9m2NnjU4RX5uM8OmhAoJMCJO59aT9oSDwt7VMaDMb9Nqf00HjOCa9ba2rojOIDXGCIOveY7bV54+5HuntB/YyPsxy6xc462ulo7ZwQYiAjHp5ip+2HJkV71wKSWcjGw7652q+s8jfh79u4vF8NdcXXi1buG4x1KQe6BHdEk5xS/tZymwDfY8wQsW/dKlxiPtJ0k+6CPd+FdE4JjON4vW8joqr4+6oX8qGGmaTs8RqJnrTVs70si+MjcNT4UZzn4x9ahcrth4z+GfoaRDy4GXsw4WCNp2O+eleNtYkN8CCDsD+dDsmGBmc7xp+fhRmnT1O33gw2Ueu801ck9TTQbhrUidSjMZMZifwptbWJDIdvdYE52xQ+Ctzb2J+06Jrj7N9/ChWEg/5Lf3Sp2PjU3FabLKb16Szs8KWEiImMkDPxNMLwJGYGMyCpx8DSbx2azp/fr709FbaKV5aF1W47OeyPusxPvHocRSqHpsd5Wsmmi/4fhi+FExnp+dOJyx/4R81/WqviY7G9OmOz+8SBuu5Gar00doMWZ7dPvuThIx50IQ1K7Gy5nCVUjT2bJLaRvt0H12pteD8XtD1uIN8Dr40nwZ7w28fkCazfDWgQsBPdte5ac/4k9aXHjUh+ozPG1RsVUAnUyqACSxPdAAkmQNqgnH2GbSt9GboFDGcBt4A2I+dDvqWS4Fkko4AABJJUgQDgn1pLgeCuK4LBwv8z2wD3LYHcUScg+kUIQUotsfLllCcYr5/6Ws0lzpNVh13kdMHcHeD+FOaqHe4cONLNpB6nEfUdfMVOHuRfL7JfZldyPlwTjbR0tOq+ZJPW0x8BVH7VWvtbp0rm4d2z+9bpq/KtRa5QiOCrI9wSQLLqXhp1MzGdIIB2icikufc64S2rrbF1rgAGuFtjWWIJMHvDB3E5roWcJHzriOFdTMHB6+WSfTzpiy003zOyzrC6mjeMgiceG1LjhCijVEkTHUetT1WimPkHcNSspOBmoPU+H/3O30rIq2TKRg4qKpmp2DkZn/3Dbz/AArpvTghJ8QCDsvT4mjvuJatBULY0kj0JH4U5auu3vszDpqYt+JoVhO5q0s3eI7pAOBq2O9MIymRpdSIPeiO8JpHq0/QrHTr+oYcRcWAhIG52OehyPCaJav3CQG2/pUfUCd66mhVUuzDUxUQs5ADePgaJZ4my2FdiSusApGJjecZpblpqth2ody73Dl2A7u5wcAyOsgiDREvXPrPuJ6b6fCvJoVWZ2Kqo1GF1Y22nzFGt8dYnTruE6ymLWNQE7ltvOhByS2Q2RY3P1PcMhI90kHoRjPTPSjdvdO7vHm7frXOGVS2dRGfd97AJx54qK81tyv2F7Oj37iJHaeIjpSY9dekpn7drXYyFkVJEiocTxfZJcuAL3VZgHkr5TGTQOG51duOV7oSXB0WSowVAm4wnqfWhBS0unsPllDuRTW49NI864U3LLIFLEwYXSDAMkyxgADMmnZqF6xrVllV1I6y0lZZWUSACdzU4e5F838uX2IeynL9FxjAHc0EFwzAg3B7oGB3TmcwaxnPrpL3PtFzcXCj+e4d9P51uuGPYF2BZi0QQoC+9cb7xk4uRVRxNoOLi/sloy/cJkNGnVqLT/GWHSvfqOHTMyjBAQzkz0I0gjwAG5NcvWAZbSumZ7uDPhNe4qzdIEARvJyf9+flSKcK6IZOJ9PLIHWo182NHkWuGu2yehg+WKi9G4NZMHw9Kr8FGdFw7nJ69J6dPxrvaA7avQkMOnXcbVNrXejb+rFcPDkZjHiMj6UL2YtbodsspthSyKQzN3w2xQKIKjGRRLVgKTDIZC+4SfdWDIO2aSW3NN8PbilclpopGD16i0t2yyIFO1xiYuraxoABM+9nFDs8LcUqXDx2YXvXluDVMxAzMdaXazqI8qPY4eDNDWtFDduTy6vgeKlrd1VnUUgAOLRPeXZzgYqP7Fc7TUZgXmbPEq3dgAEKDmT0qD2tQjaiWuF86EJpRpjZcUpTtFhbIzJABDCTMZUgTGYk0hw/KVXSS9nu9kTptu5+zmYLADqINORIii2eEnYE+kn8KTHkUVuVz4ZZJJoNcgoQ2qCCDobQ2cYaDB+FDs2revUqHUS3eZ2c97J3x08KYt25xgRkliFAA3kmulre3bIzZ7qSxwYMmIEGljJqLVFMsIvJGTf6HSai95VEswUeJ2mok1Oxw3aHTjac7VOPJbK/QyWQJBkHqMj4/wB6h2o6j5fp/wAU3a5a89AfWvWLFq6CRcV9JzoIBHTI/tXqOSfO7ti7b95GUeDAx86RvamOEO33ZYRmfSvqti2SPdI8jUH4ZAYCCX7jEDTKtuJHpT6k+URSa3R8kfhXP3Y9TROBuQczjB/4r6Tf9jLTZRmT1hh+Rqi5j7AXZlCjHxBifVTT+lrYKk73M6wBcxsZ2E9D0/KorwpLQok5woOrp92jcVyy9Z/fWnT+aCV/1CmeUcQC6htLAke8ZjfYzipuWlOyiSbTTG7fIOJ7NdKOpljHcONKlZUtIzNetcBeMghWiIg21PugmYPjQnuqrsNAKq76SGYFdQCkKwPgBG9MjmRmct5XSLsYjDFQw+dLqi4lIwlrsN+yuiAlLf3yxdhOlFDCIbOZpfh+Yazp0WhKBpQkkE+U7U9wQtuIhrZAuZXSyQ6aCSGzIjABjxpccOqmQ7P3QsNbVPd6yrGfShcdP1GSydz6B/2gJbdtKMRpjtCQuWC9D5123zc9oF08Nm5cTAZmhNMROJzmpWtJDKxZZjKqr7EHZiB03oj2UnUr3j3naG0BTrjBiTAili4adx8kcjn6eBixeK6iuGCMRC6zOkkQvXPSlhx99nUNdvwXtSCyWRlGLDSDJk7rRLYHUagQVIkiQRByMimUt2xlbNpTgzBYgqNCkFiYIGKWE4xW5TNilOSaI30LW3ABYlSICm4Tt9we96Vy3wNy2SXVlBZ/e0Icux/drnbqaJ26r96PQ5+lI847c2x+z23JJyQIx5TWhq06Ug5VDWpt8fBZWULmBA8yQNvU5PlRRxAslXJDAsFKqZMNidUADMVjOSW7ycRN/VJUxIJP1rTX+Gdrb/ZnTpPvwoiPA1tDi6M80Zxduixu8yVtLJJMAzrbTPUaRAMHE0lbui3OgLanfQAkz4kZPzo1nkpAAL6QPuoPzNN2uV2l+7qPi3e+m1Gm+WRWSEF6UVS89DjTeUjzQkr8hBApm26kIEyoaQFOBgnp19azw4geI+dRHErMqSD4rg/MVfSeOzXLxTCTK6RvPT1aj8Jx6XSQpmN4n8SM1lrPtDeXBAuqdw2D8wCD8asuE9p7UQwa16qNPzFK0wqjRC551X8ZyHh72XtIT4qNLfNYoTc9tFSVYPHQbn0BpW17V2tnDWj/ADCR8YzWpm2AcR7F8OD3bly2TsCQw+RE/Wl+I9jHQAi8CCwXvJET1Jnaqnl/Mna6pZi4Zu8JmRO3lWr427qZbZDImoKCAYhpGDpgbx5ZouJlN+SHJOSfst0XOJuWuyAInPvGNO4j41XWfZ6+41r2cEmNRIO5GxFXB5f2qdjfyhaSFwCctEzMbz8KsyRbRVGyqFUHMBRA+gpNvBXuS8mZPs9fBgm18yfyqL8pdY13EWf5WP5VoAa9cCkHWAV89q1R8G7k/JV2ORkjN6R/KAPzNO2ORWsSXY/zN+kVDhjYYzbI1AdGIx6U4o8/nmjwK5N8sNZ4NEPcRR02zPqaj/1AFwoBk/ymP9W1ct3TOQPUGK5YeIBkATv6nqKAA7s3hSnHmLVz+k00l8MTBGDGPCAaX5qYsvnp+YomCt1qDgATR7uJO+aFduAg43rAs//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hQSEBUUEhQWFRQWFxgYGBgYGRgYGhcZGBcXFxwaGBceHCYeGBkjGhcVIC8gIycpLCwsHB4xNTAqNSYrLCkBCQoKDgwOGg8PGiwkHCUpLCksKSwsLCkpLCksKSwpLCwpLCwsLCksLCksKSwsLCwpLCwsLCksLCwpKSwpLCwsKf/AABEIALcBFAMBIgACEQEDEQH/xAAcAAABBQEBAQAAAAAAAAAAAAAFAQIDBAYABwj/xABIEAACAQIEAggCBwYEAwgDAQABAhEAAwQSITEFQQYTIjJRYXGBkaEjQlJyscHwBxQzYoLRkrLh8SRDohU0U3OTs8LSF3S0Fv/EABkBAAIDAQAAAAAAAAAAAAAAAAECAAMEBf/EACoRAAICAQMDBAICAwEAAAAAAAABAhEDEiExBEFREyIyYTNxFIFCkaEj/9oADAMBAAIRAxEAPwD0gCnAUoWnqtXlQqVKKaq1IBQCKtOpFFAOL9ObGGxHU3A8QCXUBgrfZK94wMskTvEaUkpJcjRi5cGiFSqKpcN4naxC5rFxLi88pkj7y7r7gVeWpd8EquTiKaafSZahCOKSKlIpAtEgiin0kUoqEEikIp1IahBhpDTjTDRIcTUbVDxDiNuyme6wUbDmWPgqjVj5D5VheOdK7l+VSbdo8p7TfeYcv5V08S1VzyxhyXYsEsj24DfG+lyWpS1Fy5sTuiepHfPkNPE8qxmKxL3XLXGLMeZ8PAAaAeQgVGq0uUnQAzpoB2jmnUbgCBMn4QZrDKcsrOnHHj6eNsfh8I9xsqKWPlGnqToPc1DbtEwY06wo2sKMoQwWkZmOaAPI6NuN0Qlkcktqd9hv8z86xl9SxBb6rOyQIAkLoFjQdmdBuTPjRx41u2ZsvUOTSWyG2LuU2Wgb3DmOpA7I7K7TPOCRyjerVriNwJ1YJAkkkHtNMbty25H3NUbTAL7+f4+FPS4ffy5c9TpH61q+G8UZs3zZKAJ8/wBfqaivjsae/wCv18Kmgk6H4frf8POobzDKdZ5TvrI12inl8WJj+S/ZGpAmf9fh+dPtxJ8fDeP17TNJbXRp2/t6004gDYTzjYD+5/U1VCSjFWX5Mcp5HSJur1O3rMaeA035+Go3qC9dVdoJGuk7+Z5xVDFccB2Of7vdHq57PzJ8qF38W7btA+ykj4v3j7ZaDnJ8B9OEPk7fhF/H8TVSQxM/YXU+45erQKscLsi5ct5hKsyyD4HWNKx2K4nbtiCQD9hIYz5kaT6ma2PBLgF2yzaAZTryGSqckWqL8WRNOlSNnbshQAoAHgAAPhFdVRuLDkpPnIHypKHpy8Gf1Eb4JT1Sow1PV66hiJMlOCVyNQ/B9JcPcMLdWSJE6SJIkTEgxvtQboJJxniIw9ln0LbIDzczE+Qgk+QNePdIHJuKSSSQSSdySxJJ8yda2/SzFtcuk7W7XZUEiWLTL5d8pKwCY0URvWH44O2v3fzNYc09To6nTY1GN92ULF1kYMjFXGzKSrD0YQa1vCP2mYm1AvBb6+Ldi5/jAhv6l96x0R5fgfQ86cXWBlJJjtSIg+A1MjXcx6VWpNcFsowls0ezcH6fYTEQOs6pz9S7CfB5yN7GfKtHFfOy+e3Pnz8OdFeG9JsRhI6m6yrp2O8n/pnQeZXKd614puS3OfnxrG9j3IiurBcJ/asp7OKtFD9u3LL72z2x7Zq2XDeLWcQuaxcS4vPKZI+8N1PkQKuM5aNKBSinVCDYppp9Vsfj7dlM91gq+e5Pgo3Y+QqXQUr2RJWc470wSzKWouXNj9hD/MR3j/KPcigPHelty/K25t2jvr23H8xHdH8o9ydqz4EbVkydR2idDD0n+U/9E2Lxb3XL3GLOdJPIeAGyr5D/AFqfh/CXu6jRZgsfEbgDmf0SKpqgIMnKAAdZjvquoGp723jE6TR3B8Vt2bOUSzZm7OgiW5nZBtAExVMYOSsuy51j9kUCsbgRbYhjqHdV0kkKgI02Qa7971GyO+ZAvKLZMCJKLs3NtT6aaeNJi8QXLEwCWzQNgWid9fD4VEp29f1+daYxSlX0YpScoW/JNjsS1wlnbMeXl4wBoo8t6iZ9Pbb2qNvCPLw0/XhT+Wnh+v0Kd8Mpj8kNHdjz851pqCJjc/rQczypdIE+PufzqG7jgg1IE7by3oupPtNVRmoxRonilKba4stppv2ZMxtA8qr4jEqqnYCNSTHz0H696HXuJse6Avm2rf4AYHufahXEOJpa1uOJgxmOZ5/lQDsjzEcqDcp7LYi9PHvy/wDgUvcTB0SDvqxgeoHePLkB50Nxl+QS7ZhzzHJbHtqD/VPtWy6S9HlGDwTWxBfKSYEnrLYY+9eQWeFX8TDM0LrBY+BI7KjzB8BRhiSFyZ5SCvEukCKggdYDMcl7JjnqfYe9VOFYq/ibwEHJ2iQohdEZu0ee3M0ZTgFtbdhWHWGHiRuesYaKN9ttaO8N4YwcZotgJd7Ld6OpubWxqPHtZR51aopGezFYLokIm639K/mx/Ie9bnCWxmUeg+A/0qBbCLspY+L7e1tTH+JnHlVrDHtidPP2NU5uYmvp/jP9F4GJHgf5q6ka9yBj+maStBjPVgtL1dIoqRWq4Qr4hkC5bhADBhBMZhEMBrJ0PLXWszxvoVYyPetm4rxICuIbYZdYgEaakxR3jXR63igM5cFQQCp2BIJ0II1IWfSKD4jo7+7YS6wvXXdQzKWIywAIRreqsN9dCZ30FVTt9h4bMyd+84AUE5J2JJHZiAJ2jNt5ig/GT21+7+ZorcQ5lJOhU5RzADFdeRJgsT4nwihXGu+v3B+JrnSVM7ONpx2OwJU3LKliMx1ESrA3W0YAz47qwqGxgs1tWy5pYqWtGQBFsgsoBA1dtCF9qfgcXD2+1Cq3aVhK95mkCGAMECYB03p2DUZbGZCpF462zIEjDiYJYQYjRl2MeFbI6XGjm5NcZtopuuViCdmIJ9DE/KlxNsqYYFW8DIn0E+e9dje9c+8/+Y0Y45HXlSxH0JMMuZCQtwgxrqDr3DyqvC+xb1XZggsdtf16fryptrElWDIWR12ZWKsOfeUyPSj9ro/bazbYEhmQMSpLKTLDQNy0GmnttQviHAntidGHiNCJMd0+Z5E71b6iujLpNFwf9p2JtQLuXEJMS0Jcj76iD/Us+dbjg3T/AAmIhes6q4fqXYQk+CtJRvZp8q8SOmn1uYIgj2iR8KRn5HaKewUe38e6Y27Epbi5d5/YT7xG5/lHuRWEx2Pe8+e6xZvPkPBRso9PeTrWNw/EXTutAGynVfgdvaKI4fpEu1wZT4rqPcbj51myqcv0dHppYo/sNE0mWm2byuMyMrDxBn/anlqyHQ5FTmOREfMH8hTFff1/X5UjNTQZH9v161twfA5PV/kHEzHqP7V3OPh+txTZ56D/AH3k1XfH6dkT5zC/4ufsDUc0pbAWNvHvtuWSYP68/lUV7HKJA1PgupHkeS/1EUIxvEQFzXLgCxMSVUjTw7b6e3lQTE9KhkPUIWhggkZRLBj2VGp7p8KlTlzwDVCHxVv7NU11mBk5B4Lq3uxED2HvWexXSKyjZVOdiQOx2pk/WuHf4tR39nPDruI618QDKsmUEAQCGJhRttz1rO8F6LpKlVa4wykk91dt/qr/AFGmjjSKp5ZT3bBWI4nirzMtpcgBIJTTYxrcPpyirWK6LDrGa457q6L/AOWpJLHznl71qLuCUFsz7FuymvM/WPZH9Oer15B1xVFC6Dtd5tLSnvHRT90LVtFNnoGOwmexglAmFtwPS2o/CvKeA8KQWU1NzQ90G2h7R5kZ2G/JPWvZSDGFnwHr3B8a8w4IpNqyqgscpkKJiATrG241PjQXIWXBhyEtgQgytISRP01zdpLEabFjzqTDYdVzQP8Al3v/AGLlNxGNtotvO4nIdE+kP8W7O3YGumrjUGqlrjwLMEt/8q+ZuGTph7p7iwBtsS+lEBVW2WMKCxk6KCTEkTA1jzqTDL2l5/7GhOL4hcuDK7kr9kQqf+moCT7UWsmDv7xPKs+Z+6Jt6ZXCdFw3hyJA8ACPyrqpjEAefnlHz13rqb1Y+Sn0Z+D2EPTs1Vw1LnrbRksqcb4McRkKXmsss6qJkGDBGYcx8zQ3iPB7yYK/1mJe4wVuShWXs6EFSQYkSrDlR8PWd43wu6q3bgxL9XAm0RmkSBlNwnNEt4aAD1qqcdrLIPdIyzPOUc1Ea6zLMf8AQDwA21FBOOfxB9wfi1GLSwNdzFBuO/xV+4PxaudN3I7WNVAHoNTUuYjUSCOY0PxGtJbsExpObYAgk6kaLvuDy5VzmNDofPQ/ClpjJp7DTqPX86uYzi7OzNJWbbIV76EwwBKmeZ1GVtqqD41E4EHWJ8dZ51ow8WYeq5RsuGY621q0gdMy21UqukETICmPHkKi6QPlw9wwpPZEOcqmXXdsyx8RWQY6RvHh/rTTj3y5MxZDujarpqPTWO6RTPH7rRn1bUarhmFDfvHWW2I61ABchljLd/hnKNDA2/l1NVeN8EtJbe4mdSiliq9sGPBSZ/6qocK6QLazg2v4jh2KtzAYaKR/MT3vCiPEuO2ruHuqjNnKEBJ6tydNEaCM3hE0r1agqqM3YwL3AxtDrAuWSk6ZhmEqQDJEnSapXCQSOfgdx6g6itn0aclLpJcnPaBzqFaeqbvNJL+p13qPpOim2hfKJvW1zMubRiwKyO0oOmo8qLn7tI0VtYA6P3PpGP8AL+YrSpdoTw3hqpYtXgZN1dQDmUdtx2T3o7I3M6+VEENZMr9x1em/GiS/eAEswUesVTu8V1hB7tPyTvH3y1U6SrNkCdc4IMwQQrag1kXu3TesW2dsrlJExM3WXXx251bhWpVZn6p6JWkaDH8eRZLvnK6lRDRsO6OwpkjfWtN0s4Rkwli9a7JbA9axG+bKHknmZJrG8D4UiJca7a6vsg57p7LDrbeq24zEa8kb1r1vpJZU8OUwGA4bI3AYdUI2ggHyg1q0pcHNc3J2zyDhPRw3bbPddrjXFRoEltXU7mSTryHvWi4f0eCWyAFt9tJA7T927uAZnyYrVvh1w/uxAhR1dvsoMq6lOW7DX6xJ86I8ESUcgdkMsnZR2bm52HvVghpP2d8MVVv6NuneI10fkB2fST61kb9k5LMknVIGgA0B7Kjsr7AV6B0Juqy38rK0FZymQOy/Pun2JrzxeL5+qVbagApq83G+qNtE+KmKHcHYgu2Wd7mRS0M0wJjU7nYe9WsdcS3eZncaKOynbb+Eo3kWx7v7UP4liWctnYsAWgE9kanZdl9hSccP0twc4Ef+mu3jRIex7/u33R/kWvCsHj7l3D2+sYkZZy6Kg15W1ARfYV7fi0kYXfs5Dp5KtYjgX7I7i20W/eVIABW2Cx/xNA/6TQTCZTFnsWf/AC2//pxFO4PaZ7jBFLnqsQIUFtWw91QNNiSQAPEivT36I4DDKpxBTsLlBvuBpne53SQpOZ22HgKY3TvA2wUsS+RLjxat5Vi2jOQGfKNlMRPKjYKMNgv2f4u5qyLaU83bX/Cs/AkU7heFF66EMqCCdInQE6b0R4l+1S80izZt2/Ny11vgMqj/AKqqdH9MQvkr7+SkeVZOo7G7pXUZNB5Oj9kCMpPmWafkwHyrqfd4xaUwbiA+v9q6qKfgb1JeTWqDUgperNdlIrtHKFyiqXHU/wCFu/c/MVeAqjxwH92ux9n5Zln3iaSfxZZD5IwlxRy18TplPkviAZGbYmY0AJz3HG+l/oH4tWkvLCW9h2Nh5sx1Pid/KY5VneNj6UfdH4tXKkqdHdg3KFsXCWpNk9WzgBu0pMiGunUQw+Kj1pnDsjCwmdgDdKlXEg/93BU5SfHmo3O3OG3dWULK2ZAwBBH1s/1Su4LnZhsKlw2LZWsfTStu7mfrUZiEm13f4gBARuY30rXHJHTRzcmLJrbSKsQducfOn8YS3ZxD2czdlBcllBGWBpI1nXkpqFRJ9SPxq50mx2XFYheue3/w6mCua3vaAIGYye1B7B96rxFnU8oiHBrpth1XMrLmUqZkHY5TDbeVDb9soQGBUzswIPzg1u+Gn/h7Gqn6C1qoygzbUyq5RA12gUK6Z4jLgyc5t/SIMwUPE5t1JAI0qLI9Wko07WZdx+f6iom1rScJ4TavC+XKtkxDW1NvMmUCTDDKAW22B9ag430dSzae6LjZUAJDKDpIGhEcz4U+tXREtrAlnG3LZ7Fx1HgGMf4dviKtXekV1woczldHzJ2GlJ0MaEEE8hyqG1wq5czG2ucIcrZTMGJiDBOngKpXrLIYZSp8GBU/ODUpWFcGkwPEkexatAktaWGJRUBlnOgUkfWHzq0rUA4GO2/oPxNHVNYM3zZ1+m/GipxsfRCftchM9lthzPlQp7rWsRg8mVczWQWCjOQ91m757SjKRosbmZorxZjkXfvfkaHHibDFYRAqEk2O269Y2t9xpnJVdNJAnzq/pjL1qYP4Bg7jDFuQSptx1jEBSevtGDdYhZA8TpXsXHAE4UubZeGAHKQZi0B2TsfXavHLGIe+l7MzXX6tIBLO3/eLGgGpA8hXt3EuC3L/AA63YUZbj4FLUPKgMbQENpKwRrppWw5lHkuC6UZLd0LaGVFtgFiLjkdai6yot6D+QepohY4qL9gtnLRct6NMr2LvI6L7aVqOG/sVW3buHGYoBHAzdWAiqFdX/i3ND3Y7oojw8cEwaMLOW/DLmgtiTnytl1/hjs59iBvR3ITfssP0OJPiyR59h9jz3oPwf9nGKORrmS0BlJDNmbsxpC6cvGtz0d6TJi0utattbW0YGbL2pUtsphRptJrzr/8A3uNvPbm7kVmtytpQg1ZdM2rkax3qgOxq/wD8d4WyDcxV4kSSczLZTx3kE6fzVJiulPDcGWyKGuDvdVbzEwARNxoU6R9Y15Zj7hZ3ZiWaW7TEsdz9Yyal4630t2fP/KKNEs9g4rbZnwpRivazNscyASVMyNdNfhXlTdO8biLas990zKCVtRaGvmgDH3Jr17Eb2f8Ay3/yCvEOGcMAs2w122IQDsZrp25ZFKEf1igiMkx6yLJOp6nc6n/vGJ5nWu4avauf/r4j/wBi4Pzohi8PaC2dLj/Q+KWh/HvnXS4dyeY5a+D+HwM5W1bX6K4JIa4dUI/5jMvMT2aLFAK2yzQoLGdlGY/Aa0bt3QGkxGu/h+udPvG4RBuNl17IOVf8Cwvyp/DiouoXICggmRI3B2gnw2BrPl+cTbg/HMRjO+vh3jpXVUXhAI7V4E/cdvm5Vj7iuq8ynvGSkNqlDU4GmsUi6ih3SJAuEvH+WPcsqj5kUYBoX0oE4O76L/nWhJ7MaC9yPNLbkjXYAR4AbwPc0E43/F/pH4tWga2QASCARpykDTTyrP8AGV+l/pH4muc3bO3GOmKRRNNIpr4lVcIxhijPtIyorsZIMzCH6vhS2bqvkyMpLkhBqCxBAgBgNZZR5zTaH4E9WN1Zx/MfiKaMQwWAxCn6snL4xl7p25innb3X8RUDAjcR6yKvwvYx9Uvci3Y6RX1EAqQoCquRIAUQAAoWAAIpOIdIHv2urbNZOYMHtE5uyDplLCQZ+0OVUGUeB/XnUVWaVdma3waLgvHrSC6LlzW5fa4PossKRs5UHM0k6yfWrvGeIJcwt3qrhZsogWj9J3k7q96QJ9p23rFslc660rgnKxk9qNpwC5K4nWYxJBm2LZEINGjvHXckmmdIkLLZXtkG/bByDNoc0gqd18aylrH3UjLduAA7Z2j/AAzFSX+M3HCi7luBHDrIghl2MrE7neaRwevUNF+2gzhcGiYaw4Xtuku0ZSxlt0mBGm1PV/AVU4bxXrLSW8pAsqqgl8xYdrfsj9RVxRWPL8mdbp/xoq8R1An7X5Gj3BMDwlRhruMuFsU2UJaBcwRecWzkQaSSDLmKA8T7q/e/Kh7cPc4zBv2QsYeCzos5buuVSwZtdOyDV/TmfreDaL+1vCYe1c/7OwIUW1DSQlkNNxE2QMx7wOpB0rRdLeIXBgv3q27Wri4E3RkJADOqnbnBJiZivIMFwNeou5nkNbQfRI7f8y02jXOrWdORPj6+kcc6WYO5hP3e3dS9c/c1t5BmPaUICGKGeWyEneK2HKPML3ELl5MQ1649w/QjNcdnP8Yc2Jq/0YsPctXOrV3HWW+6pYaJc5gQN6tYBLktbW0bfWAQy2bdtuyS85r7m6w0En6okxpTsYmJt23N1wyBu0xN7GsjLIglQLdo6nssV9KhKPTP2aYdlw2KzQDmGgZWj6I7hSSvodawHD7FpWts1xiFNtiQgRYBUkl3aY0+xVJL73FUWrmIW3dtm8VS4mFsoou3LU3bkPlH0ZguxmQAZqXDWBctXls4V8WbAVwbi4i4ju923bbq0JzZQkksYLZQSqgRRslCvxXCdZkVrRZmIBe49zed8mW2B94VNjOkF0s5t2LyAk6nqsIsedzTN7mkPBXugKt9+HMwA6t7uGCSxhQRaa3dAJgAm2/nEGqfSk2cPimzIcSzMkMyTYtEIqFkDQb7SJObKh5h9CBZKNC3T/F9Wt+++GsoJFuD1i3ARlZIVS1zXL9IjwpBnwoNwtAttU+wgHIyI7LAjQqRqCP7isdxrA4os17EFrupU3MwYDKSoEDVF00GgGwir/Q3iNxm6q2CzQxtwgeNJa3DKwhgJGmjAbSaFko2WIGbqQok9SNBqf4t7kNatYLAuq3C6lPo378W/sj65EDzoBxnpI4S1Ny6QbCMVDMBq92SUUwPhVbgmIDrebJl+heCY1l7YnkfjTCmgv3res3rc+Cln19UUr/1VFZMH9b6UDVu0PUfjRy2Naz5PnE24F/5THPe++PSK6kuNB3312B/Fwa6rtRnUH4PagaXNUQpatKCUXKHdJX/AOEu6Tov+dP96ue9DukT/wDC3deS/N1FLL4seD9yMLf7qEtmZkBZtdTLDn5ADwEQNKzvGP4v9K/iaPPiQyoAZyIFmIG5Og8O1zAJM0B4ufpf6V/OudL5Hcx/BAzEXCLyjrbSj93vnJcQt/ysQZB6pgBzIzbcqd0dBL4ORhm+mOqMin+LZ7qq6EnyynlpUmm7IjEKyyyCcrhgwzCGghmG/PlXYTq7bW2WzbBtNmQA3QJzK2v0hmSi1oWWNUYZdPNytEVoaJ62/wDMtO6T4oLisZ9NetkWrRMLKDtYUZl+kBmDBEc215U3uhfIr8mX+1SY7H9Zdu3Fu37ZuIq5BDKhVrRkfSLMi2eQ7xoYfIeq5SNJhuGWWs2iURybVli2UKWLWUYsY1kkk+9CeP8ABrdu2GtJDF1XVyBBDH6x30FXLXSiwFUFnlUtoWKHUpbRCdGbcqTVLjvELGItBFe230isQ5a3oA2oLFBMkc+Z8KVatf0UutJFheiwuK5zOmW61sSuacsGZhdO0Np9fCrxTo8bCNda4mRYnRgdWCjQAzqw50a6O3raWnE2rZbE3nAF1GzKRahh2ydYPPkaf0oY/ulwqT9TVAHIHWpOkgERvrtTOT112IktNmVs8Ku3AxtrnCMUaCNGGpEGCf8AaoL3D7id63cX1Vo+MRWx6P3AbV6DP/F3gewtuCFtaHKe0ddzqardI0nqNjF4HVwmyMdCTE+VFzevSFL22AOBHV/6f/lRoGpAsYbDR/4SnVlY6idXEBt9xUYPnWPK/czq9P8AjRBxEiFnxO/jG/jvFSYXo8bl211f0wfqlkqll1ts41tg2yzsoDH6O4WEGQKr8THZX1P4UJa3c/f8MbYeQuGBKBiQCq5pIGgykg+RNX9OZesXc0OF4Wlm4n7ythGLIt03L6lUtllJnrLpe7cyjuqCi+LHRamF4nYttbOLxAtNae22TCDEG1cCMGIew1tbUGIzW3AGvZNc/D7r4cXHwFzrWIBVl6oMxAOZM1sSDqTrodNoNS43hTZUTq7bv1QZRcGYK5BMa6QO0Nq1Wc4EcR4/gbatYRMUUbS52rVq5dBhu1dHWk251FtQE2JzHtU+70hufvT4jC4Ada5ZjdDYppz7iFdFXciCPGa2Y6FInfxLp5J1GHHtlXNH9VVMVwvhaITdv27hILL1uJe5mIkDuvqJBHsaNgM/i+OcVujsMLSiWKqli2Lbdosewub6znMdRmaTuSDxJuYgKl/Hda4ML27945T9UiMsTsZG5nlG/wCE8c4ZbTInVBiGZltWrhU5AzbssMci8zvNTN+0LCWwgS3ehwSsIltYDOmvb01Q8vCpZDza3wu1h5ZziiCpB+gCKy7HvtqJj3g0cHFlay5srcuvYC22VnALJqFuFQsMQeyYgxlmaOdM+O2+qwt8oct9XyiVJEMd9gahs9J7YLW0s3yUJGijLIOUhSCZ18hpSsK+izc4cbap2VbMDIKgyTqAJ0jNl3oThcLxp9EZbC+CG0g/6ATWwxofJbZRqoclWEEm33QNozMu5nQ7bUPw3SbGwJw9i2fBnzEev0o19qCkkNom+Ex1r9lV+4tovctDLZtoZzNLKXObLAnv86M4H9lmQNnxE50KHKgWJZGkElp7se9UMT0tx0Llu2LYyLmhAYaO1BKPpO2tD73SjE5bgucRgsmVSkJkbOhzaC2e6HXT7VT1I+Rv4+R9jRYn9mmHtWrj5rrlEdxJAEqpYTlUaSBWZwGAa8xVSohZJJMbgcgeZoQbxcg3eI370EMRJYHbQzebQ+nOinD+P27LFkW45IjVXjcHYW/LxrNlkpPY3YMc8cHfIUHRQ87i/wCFq6qd3p8VMG1HPut/9h+FdVQ15Q5hf2oEoc9pesJ+jC5grdpeyZPeIzQRzA0NGej3ThL+VH7N4sVIAMaZm0nlkA1POeVeJ8P4pcW4rKwU23V0IRdGUyJIHa5aEmN6scO4463sykZ5zTGaD3jtOm+mu1adco0+Thn0SHob0lf/AIW5/R/7iV59xTpXi71p7booUgBjbzK4h1kqwbk0KY01MCNavP0wv30Nu5ZRVbdlzSIAuA6sRBgeevjWiU1pZdji9S/ZQtJlWN/1H5UH4ufpf6V/Oi731YDKpQc5OYk+sAR6Cg3FP4n9I/Ouc7vc7irTsVR+tKRj+v0aYyXM8LZZ06p3zDN3lt3GC6SO8ijadadhEuu1kHD3V61irHtEIAwWTNvznUjberfSk1ZR/IgnQy7t7j8RVT1q5lkL5lPmy/3qPiiJZu3bZLnqgpLZVhg5tjTtiNbg+BqzC9qM/VfIot8ahJ1rTJ0TZkVhdXtKjiVOzqGA0J5EUN4vwI4ZA9y4mUsEEB5zMGI0j+U0+tN0Z6aVglx71weGleyfESPmNaJ4LgNy8pa2UKq7WzJK9pAuYCV1AzCm8Q4DdtIblzIEEAnODEkAee5FHUrolbWVv+1LwEC9dgbfSXPfTNptStxa8SM75wpkZwrwdp7Q8CafY4NduKTbXOAxUlWTRliV724BHxplzhbWypvzZRjlzsMwGhOymTsdBQtX9jLgKYHjKuqoz9pcqJbS0AqoFI7VwNoeztB2mRIFFbNpm2DH0E/6UE4ZgDbd5EiRlcA5XAzdpCRqpBB9CKN2rCsO0J9dR8JisWatR1emT0EHEOGXSFhRoTu6LHxYVo+EdN72GsWrKLhMiBQ7PiDm1JZgEQbiSBrrHnQ4cOQCeqXaSYt7CCfHkymD41NbwsaKqggqIlASWEgABdJAOvlT45aeBM0Y5OSLH9L8TiEIe/gVnYW7d+5BkGZJ38CNZiosXiEuQVe8LgQLmSy5gySWAOmxK6+dW1bchgQIJOe7GpCxoJ3IOgjbzp6YQnWFJIkiHdtLS3dFPeJUjQHedQINWepJlXoY12M/j+F2LmMu4k28SGdnbJFpQucER2u1oG/CoDwPDlUBw91si5BmvAaZmbXJzlm+VGHiTEbnXLE+3L0mlI0qh5p+TTHpsdcAvDcOtWyTbwlkGGEtduuYIKkagjUEiphaMALZwqhRCg2c8altJjSST71crv1yoerIsWGK7DFxWIygdaFAEAJbgKPBQWIUegqNrl8737hHpbH/AMamNKxj9e35Gl1sOiJTOGadblw/1R+AFJ+4A6ksfV3P51bzDw+dM9h+vahbCoxKo4Yg+ovwn8acuFUbBR7AVMx9KaX9KlslI7P500nzmlzHx/XxpVUmT4CfhA/OoRgjiffG/d/M+VdTuIxnGvL8zXUxUw7Y4Lgbdq4+KV+zcyjq15NDDTn3/YCn4fCcIRlIs4meWa2SO0IEqTqNeYMaUNw96++ZcShyNDfRBc+ZVCqYcqAOyoJnmdDTHR3xFphahFZAxJVcwChWfISxmQDy1Gm81sct/acK7RfwfSXhSC4D+8W3VmTsguCAYViNpMTlIOXaaMjEYe4i/u63hnUkNc6tUYBSQZa5K6K2oE6RtMZDitlM90EKATlIBCkiVMEgg7ge4FHAPahkkomzBjc3dhA8Iu+v37tknmYUdadI1ArO8S/if0r+dFLuEe5baDoMoktESfX19KbhuF9hWQXL5ZmXsH6MEFAO3LTJf6quPTUilLU7NWpY1pbAS4MPe0sXXbqLgzKQQT1N8BQOqYZtcve35GIqPgNgdfgot3wesc6kED6VZLfRjTny0r0W1wd8yvculEXqibaEooy27ZJuPO2YN3jHlNWyvV21SwGcFYMOIOv17rMWbcd1WmB2oitadKjnSVytHnVjA3CUGRpzWtI11Kn301jwqt0jvxisX9LiUOS3og7I7WH7n0q6nnoOfhXoXEbOKbE9nMLK3BAQpbBULuYJZ/DtEeQ0rIWuj3EwoA64AeGJUfAdaKTHUR80tdGltKSls9o/RWTJ3P0NsydTqeep9TQLpkcuHUlmQddb1VQx2fSCR8ap3OifETJKuSTJLYi2Sfc3akwHRHiWYQxtqTBf95UKPGcjljHgAT5UsYVPVYrl7aCPRpw2HuEMWjE4iTkVYgWdIG8eJqXj3Cbt7DFUXV3thZUMD2we6dxHM6Dxovwjow1m4GxFy5ecAkB7uYyRPYtF2VNYJZiSIBB3AXh/DsfcvW2uOuGs5gTbS51ly4BOly6GBcnfKgCRJOvefRc9QuqlQA4BYK2rgI1OKvkRbNskFbMdnKCxPjGtP6S4C+uHc27Cu65DFy0l0BWbKewytDdpeUgEnaY0OGsdTadUa7evqwU5sQhuaqWJe82ZLCsFmEEwBoDsGvYDGYi1eR8Rbtq9kBRZJZLRN62xlixe65UMC5nVu8eU0LXqsik9NIp8etZbxULCgttoBGUAAch5cqhw2x/XhTLnCsU1285yEPcYoDeaFGZgMoNswu0SBIjSpreHdBFwKDvo2YEePdWNQdIrHlg07Ov02SLSj3LX7yCoUhtEKSI5qomOZzKPUEjkKcMfDZgp76GCw7qo1sgnxIY6jaorLqfqg/DwA39QZ9afaVYHZJ1EHQ6FvXcww9vapbfcZpLsNTFKFKgPBBBOZQxl1aDAMiFj3OnKluYoMFzKZUKFKvlZYRVOuQ6SoYaaEnxqNrZ7Wh3WND5z5CYJj+xpWA8IIGunPK2pHhmKz+hUTZHFDMRiDcdnO7En9eO2/PU86jPrVsdXMlSBz0PZ1uAnmJ1twD9mDG9RK6wJH2J317Jz8vtnxG1I42+R1OlVFcr+taXLUt1lMRp47/ygEeRhj4iTyipCbZIgiM4zSG0U5NFPOO3J3OhoaRtf0VA1KW9qskJAgiYGjFgP4lyZOmuXqvYnc1z5NYOkNE6NmznKCvgVyTpGrayIB0g9T6Kh9qaSPKrFy0nWkZoTOdR2oTORIIJkhdfhUvVp9bKDN0gBswKi2Sh7+pzwBqubXQRQUbI50UCfSkZvSpblkjwj9edRH2oUNY3P6fr3rgJDH7In5hY+fyrhUxumRqdPM+JP50yoV2BOIXSH9h+t66jGZhtl11Mj200OkAV1OVtM9CTDINlUf0j+1SIseHsIpQPSnhK1nGGqADMefIVksV0TvrrbuK43gkqfgZX51rUw5/8AEc+WW3/9BUwX1+A/M0r3GTa4PNscLlqzcW9bYMxt5ewWBh5MFVIPL/Ter/BeHX7mG52s0mWzBj9LaOq5wwYhGiSSIHaEit6v62pDhlPiPukr8tqK24JJuXIOfDKqrmloChSxJAi0EGp7OoWddyTFJiMSc8AtpAOWdDv2oMxBGmnzgW/+yVkkEgmZ8TPmsfOufAkbEa+QPxmD+NRti0VReeTJy6mB5TpuABpyHias2sQY5H2H5NTepI3gf4l/HT4VG8+BUeayP8VKMXVxSjVl20IjT3OvgdKlGKzGACvp3io5QB2R+tZqlY7nZmJHdJXx+1oT+FPuOFViQIykkTI33Z5Gc+WgHjTpistWBaUEgLM6sBImdhr2j8daacamfKSQW7qgNnMAZs/h9XeNIqgGZrujJliBlBNyWGyCSE0O+h050pAS2qjMQoIyhpB1+vc3c8yAQJ8Ipr2BRcFuzEAjIDBOYhZ5An6xpzLZb6wP9e3kADC+1A/303Fgdlgw7yZQFE5gqiYk/wC9LaVQumSecGNf6qRyGSCxwVskAOZMx9bxPh71lOldlVuqA2bsbxAPafYbx5860PWO6GVJ11Ms3wjQa/idqz/Stm65cwAItgZfs9p9CZMnnqSddary/A1dL+QErbYbD9CD8tDTlLgabAeR00+W1cLb6EE6gEa/dA/FR/tSS8eURsDpp8Pq/L3z8HRu/A9MS8zrOn1Z8I5QTIHrUQvRMACRliOWWI1M+p3pyYhhBgeRM7DII3g91f0aRMVuYBkzvzhgeRnvUP7JVdhTjydwJ8df511110ePQDzltrElRB2iIzR9fPOxjw9KkOMBIOUEhs0EgiYOh01GvPwEzUN50KwqkEaTpqJffXvaqJ5gD7Osf7AvtEl3GysEcuR/mtnbTTsDz18tW4jFBtRIEns8pJJnfcg66e8QKkN1DOwAJ5NJWDBH80wNfBeRauyJ2hInXKAw10Gm+m7HkZAHMUd2RaUMOKBGggwmU5VMQFDAidQSJ+IPfauuXkJJAgZboyxrJa4UgxEgMgnlHlNMuIoVSCZJII0MZTrrzBDLHo/lU74ICJMShckgckR4mQAe3z20P1hUVgaj5IzeTrDOUoc+WAVKjVkGiSDoqnvaFtfrVUF2J8/KN/DwFWbWDDBYI1DE+ClVZip1kNlWQCBuCCdYiawchua5QYnX47bcvUgUHfgK0ruQ9YPKkL+Y+NWrmAZWKmNMxJkQAjZWJJiAGgTzJETNMNhpAjdsoiDLQpgQTJ7S/Gg7HTj2ZWL0k05mimG54D8KARzzA9Dz/mb/AH9zXVHjGnJ90+3bc/nXU5WeoqDSqDXLen6p+QqTP5CthxCM2z+v9jTsoHL5mnmlAqEEDeQ+VIzeVOA/WldFQIwN6/ryFKr+E/GKfApdKhBOvPifYz+dRiN4M+I7P4EVNXb7a1CFG7hC07R/MgJ+IKn5mof3GGzazt2TI3nYx/mokbYpRboUEF3b1w5pK66QVKyI2zECQfCYqreOiNdUhkmMpWO1vtNHwtQ3UXwBb029SPw/3qUybAkY1TMXGHrqPxP4UoY7qbbf4Qef3aunBA/ZP3kU/MZT8zUN3DINxHmp/I/3oUEaEGXtIw8MsEDf7R/CfzrNdLbgtXbYyuAbQIkhmjO+p15mYAAEeO9aW3eVZi4qzBkqAZ5dqPzrEdNnY4oZ3zsbanNvIzXNORqNKSobHNwlaIRjV+0fcGPD02qVeIEzDgzIOxJkRrzJ/wBKCC5yn/Qe9LcbTYaTuPCfCleHwzSup8oPpiCBsNVKzrsdfGpDjQTLLznWDp2tJ0nRgBO2UHxBzqXI1Un0B31PL2qY45gO98Ry09edJ6Uiz+RB8oL2GSDO8mCQT9Uxmj6uaDp8CNn5UI37UDTYExcMAnzFse8bnQOuPPgp8NYJ19/wqZccOasPQz/akcJLsWLLB/5BYYMEwp0JAB0IE3FTKY3aGnTQ8tNRWVZDEkDKJYmdASF2AJ3Pw9gan72hO8eoI+cVPYxGvZaTzIIOmm41kabHypGvotT8MlxGHKd7mSPdGKHWI7wOx8DzrsjIREjaCrD647OqndhMczUVxyTqZ9d9SzHXfvMx9zU1vHMpBHI29tJFoQAddiN6CoL1UMa64A1YCGAmYO6kCZB0JBHqKj64wRO6lToO7mzREfa19addxGYKCNVBHLXtO3gD9eIJPzpy4lMgWIylWmJJOaHB8ipHP/lroJNN/Yva2h1ziDEktBzBg0giQzB4MEaBhK+G0xpTbHFDbyQNFuC73iJjIMp0OnY3/mOlSXb9s3CexlyXIBGXtAXCswFGrFAIiVCg65qju2x1SsIBmDqSSTnMr2iCsAAiAykCZzTR38i+3iimonWuI8qRjFdnFIXHXUBjcQI10ncyNdRrvXUuIbu67Kv4Cuoi0emhqdpzNdXVsOGOA/WpqRV8a6uqEHlaaK6uohHD1rifDWurqgDitOaurqgRAK4tXV1QhHnJJAHqfD25n5U5VApK6oE460vV11dUINOHBqviODWnEPbVh5gfqa6uqBA9/oXhnGiMhI+oxA1/lMj5UFxf7PmH8O6p++Cp5810+VLXULIBsd0VxNrVkEa6hkYc/Eg+HKhAbw5eBjwmlrqdEEzAwfHUabanwqQXdB5xqP7V1dRAM63z8tR5+I18PhXXEzRpprB/315CurqgUxRcKjRmHoT5+cVNbxTnZpE8wP7A11dS6IvlDrJJcMeOINzAPoSv967/ALQHNWHwP5iurqrliiWx6iY63jkbRW+R/tUpHxpK6s0lR0IO1bOIplLXUoRbp1H3U/yLS11dTER//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CEAAkGBhQSEBUUEhQWFRQWFxgYGBgYGRgYGhcZGBcXFxwaGBceHCYeGBkjGhcVIC8gIycpLCwsHB4xNTAqNSYrLCkBCQoKDgwOGg8PGiwkHCUpLCksKSwsLCkpLCksKSwpLCwpLCwsLCksLCksKSwsLCwpLCwsLCksLCwpKSwpLCwsKf/AABEIALcBFAMBIgACEQEDEQH/xAAcAAABBQEBAQAAAAAAAAAAAAAFAQIDBAYABwj/xABIEAACAQIEAggCBwYEAwgDAQABAhEAAwQSITEFQQYTIjJRYXGBkaEjQlJyscHwBxQzYoLRkrLh8SRDohU0U3OTs8LSF3S0Fv/EABkBAAIDAQAAAAAAAAAAAAAAAAECAAMEBf/EACoRAAICAQMDBAICAwEAAAAAAAABAhEDEiExBEFREyIyYTNxFIFCkaEj/9oADAMBAAIRAxEAPwD0gCnAUoWnqtXlQqVKKaq1IBQCKtOpFFAOL9ObGGxHU3A8QCXUBgrfZK94wMskTvEaUkpJcjRi5cGiFSqKpcN4naxC5rFxLi88pkj7y7r7gVeWpd8EquTiKaafSZahCOKSKlIpAtEgiin0kUoqEEikIp1IahBhpDTjTDRIcTUbVDxDiNuyme6wUbDmWPgqjVj5D5VheOdK7l+VSbdo8p7TfeYcv5V08S1VzyxhyXYsEsj24DfG+lyWpS1Fy5sTuiepHfPkNPE8qxmKxL3XLXGLMeZ8PAAaAeQgVGq0uUnQAzpoB2jmnUbgCBMn4QZrDKcsrOnHHj6eNsfh8I9xsqKWPlGnqToPc1DbtEwY06wo2sKMoQwWkZmOaAPI6NuN0Qlkcktqd9hv8z86xl9SxBb6rOyQIAkLoFjQdmdBuTPjRx41u2ZsvUOTSWyG2LuU2Wgb3DmOpA7I7K7TPOCRyjerVriNwJ1YJAkkkHtNMbty25H3NUbTAL7+f4+FPS4ffy5c9TpH61q+G8UZs3zZKAJ8/wBfqaivjsae/wCv18Kmgk6H4frf8POobzDKdZ5TvrI12inl8WJj+S/ZGpAmf9fh+dPtxJ8fDeP17TNJbXRp2/t6004gDYTzjYD+5/U1VCSjFWX5Mcp5HSJur1O3rMaeA035+Go3qC9dVdoJGuk7+Z5xVDFccB2Of7vdHq57PzJ8qF38W7btA+ykj4v3j7ZaDnJ8B9OEPk7fhF/H8TVSQxM/YXU+45erQKscLsi5ct5hKsyyD4HWNKx2K4nbtiCQD9hIYz5kaT6ma2PBLgF2yzaAZTryGSqckWqL8WRNOlSNnbshQAoAHgAAPhFdVRuLDkpPnIHypKHpy8Gf1Eb4JT1Sow1PV66hiJMlOCVyNQ/B9JcPcMLdWSJE6SJIkTEgxvtQboJJxniIw9ln0LbIDzczE+Qgk+QNePdIHJuKSSSQSSdySxJJ8yda2/SzFtcuk7W7XZUEiWLTL5d8pKwCY0URvWH44O2v3fzNYc09To6nTY1GN92ULF1kYMjFXGzKSrD0YQa1vCP2mYm1AvBb6+Ldi5/jAhv6l96x0R5fgfQ86cXWBlJJjtSIg+A1MjXcx6VWpNcFsowls0ezcH6fYTEQOs6pz9S7CfB5yN7GfKtHFfOy+e3Pnz8OdFeG9JsRhI6m6yrp2O8n/pnQeZXKd614puS3OfnxrG9j3IiurBcJ/asp7OKtFD9u3LL72z2x7Zq2XDeLWcQuaxcS4vPKZI+8N1PkQKuM5aNKBSinVCDYppp9Vsfj7dlM91gq+e5Pgo3Y+QqXQUr2RJWc470wSzKWouXNj9hD/MR3j/KPcigPHelty/K25t2jvr23H8xHdH8o9ydqz4EbVkydR2idDD0n+U/9E2Lxb3XL3GLOdJPIeAGyr5D/AFqfh/CXu6jRZgsfEbgDmf0SKpqgIMnKAAdZjvquoGp723jE6TR3B8Vt2bOUSzZm7OgiW5nZBtAExVMYOSsuy51j9kUCsbgRbYhjqHdV0kkKgI02Qa7971GyO+ZAvKLZMCJKLs3NtT6aaeNJi8QXLEwCWzQNgWid9fD4VEp29f1+daYxSlX0YpScoW/JNjsS1wlnbMeXl4wBoo8t6iZ9Pbb2qNvCPLw0/XhT+Wnh+v0Kd8Mpj8kNHdjz851pqCJjc/rQczypdIE+PufzqG7jgg1IE7by3oupPtNVRmoxRonilKba4stppv2ZMxtA8qr4jEqqnYCNSTHz0H696HXuJse6Avm2rf4AYHufahXEOJpa1uOJgxmOZ5/lQDsjzEcqDcp7LYi9PHvy/wDgUvcTB0SDvqxgeoHePLkB50Nxl+QS7ZhzzHJbHtqD/VPtWy6S9HlGDwTWxBfKSYEnrLYY+9eQWeFX8TDM0LrBY+BI7KjzB8BRhiSFyZ5SCvEukCKggdYDMcl7JjnqfYe9VOFYq/ibwEHJ2iQohdEZu0ee3M0ZTgFtbdhWHWGHiRuesYaKN9ttaO8N4YwcZotgJd7Ld6OpubWxqPHtZR51aopGezFYLokIm639K/mx/Ie9bnCWxmUeg+A/0qBbCLspY+L7e1tTH+JnHlVrDHtidPP2NU5uYmvp/jP9F4GJHgf5q6ka9yBj+maStBjPVgtL1dIoqRWq4Qr4hkC5bhADBhBMZhEMBrJ0PLXWszxvoVYyPetm4rxICuIbYZdYgEaakxR3jXR63igM5cFQQCp2BIJ0II1IWfSKD4jo7+7YS6wvXXdQzKWIywAIRreqsN9dCZ30FVTt9h4bMyd+84AUE5J2JJHZiAJ2jNt5ig/GT21+7+ZorcQ5lJOhU5RzADFdeRJgsT4nwihXGu+v3B+JrnSVM7ONpx2OwJU3LKliMx1ESrA3W0YAz47qwqGxgs1tWy5pYqWtGQBFsgsoBA1dtCF9qfgcXD2+1Cq3aVhK95mkCGAMECYB03p2DUZbGZCpF462zIEjDiYJYQYjRl2MeFbI6XGjm5NcZtopuuViCdmIJ9DE/KlxNsqYYFW8DIn0E+e9dje9c+8/+Y0Y45HXlSxH0JMMuZCQtwgxrqDr3DyqvC+xb1XZggsdtf16fryptrElWDIWR12ZWKsOfeUyPSj9ro/bazbYEhmQMSpLKTLDQNy0GmnttQviHAntidGHiNCJMd0+Z5E71b6iujLpNFwf9p2JtQLuXEJMS0Jcj76iD/Us+dbjg3T/AAmIhes6q4fqXYQk+CtJRvZp8q8SOmn1uYIgj2iR8KRn5HaKewUe38e6Y27Epbi5d5/YT7xG5/lHuRWEx2Pe8+e6xZvPkPBRso9PeTrWNw/EXTutAGynVfgdvaKI4fpEu1wZT4rqPcbj51myqcv0dHppYo/sNE0mWm2byuMyMrDxBn/anlqyHQ5FTmOREfMH8hTFff1/X5UjNTQZH9v161twfA5PV/kHEzHqP7V3OPh+txTZ56D/AH3k1XfH6dkT5zC/4ufsDUc0pbAWNvHvtuWSYP68/lUV7HKJA1PgupHkeS/1EUIxvEQFzXLgCxMSVUjTw7b6e3lQTE9KhkPUIWhggkZRLBj2VGp7p8KlTlzwDVCHxVv7NU11mBk5B4Lq3uxED2HvWexXSKyjZVOdiQOx2pk/WuHf4tR39nPDruI618QDKsmUEAQCGJhRttz1rO8F6LpKlVa4wykk91dt/qr/AFGmjjSKp5ZT3bBWI4nirzMtpcgBIJTTYxrcPpyirWK6LDrGa457q6L/AOWpJLHznl71qLuCUFsz7FuymvM/WPZH9Oer15B1xVFC6Dtd5tLSnvHRT90LVtFNnoGOwmexglAmFtwPS2o/CvKeA8KQWU1NzQ90G2h7R5kZ2G/JPWvZSDGFnwHr3B8a8w4IpNqyqgscpkKJiATrG241PjQXIWXBhyEtgQgytISRP01zdpLEabFjzqTDYdVzQP8Al3v/AGLlNxGNtotvO4nIdE+kP8W7O3YGumrjUGqlrjwLMEt/8q+ZuGTph7p7iwBtsS+lEBVW2WMKCxk6KCTEkTA1jzqTDL2l5/7GhOL4hcuDK7kr9kQqf+moCT7UWsmDv7xPKs+Z+6Jt6ZXCdFw3hyJA8ACPyrqpjEAefnlHz13rqb1Y+Sn0Z+D2EPTs1Vw1LnrbRksqcb4McRkKXmsss6qJkGDBGYcx8zQ3iPB7yYK/1mJe4wVuShWXs6EFSQYkSrDlR8PWd43wu6q3bgxL9XAm0RmkSBlNwnNEt4aAD1qqcdrLIPdIyzPOUc1Ea6zLMf8AQDwA21FBOOfxB9wfi1GLSwNdzFBuO/xV+4PxaudN3I7WNVAHoNTUuYjUSCOY0PxGtJbsExpObYAgk6kaLvuDy5VzmNDofPQ/ClpjJp7DTqPX86uYzi7OzNJWbbIV76EwwBKmeZ1GVtqqD41E4EHWJ8dZ51ow8WYeq5RsuGY621q0gdMy21UqukETICmPHkKi6QPlw9wwpPZEOcqmXXdsyx8RWQY6RvHh/rTTj3y5MxZDujarpqPTWO6RTPH7rRn1bUarhmFDfvHWW2I61ABchljLd/hnKNDA2/l1NVeN8EtJbe4mdSiliq9sGPBSZ/6qocK6QLazg2v4jh2KtzAYaKR/MT3vCiPEuO2ruHuqjNnKEBJ6tydNEaCM3hE0r1agqqM3YwL3AxtDrAuWSk6ZhmEqQDJEnSapXCQSOfgdx6g6itn0aclLpJcnPaBzqFaeqbvNJL+p13qPpOim2hfKJvW1zMubRiwKyO0oOmo8qLn7tI0VtYA6P3PpGP8AL+YrSpdoTw3hqpYtXgZN1dQDmUdtx2T3o7I3M6+VEENZMr9x1em/GiS/eAEswUesVTu8V1hB7tPyTvH3y1U6SrNkCdc4IMwQQrag1kXu3TesW2dsrlJExM3WXXx251bhWpVZn6p6JWkaDH8eRZLvnK6lRDRsO6OwpkjfWtN0s4Rkwli9a7JbA9axG+bKHknmZJrG8D4UiJca7a6vsg57p7LDrbeq24zEa8kb1r1vpJZU8OUwGA4bI3AYdUI2ggHyg1q0pcHNc3J2zyDhPRw3bbPddrjXFRoEltXU7mSTryHvWi4f0eCWyAFt9tJA7T927uAZnyYrVvh1w/uxAhR1dvsoMq6lOW7DX6xJ86I8ESUcgdkMsnZR2bm52HvVghpP2d8MVVv6NuneI10fkB2fST61kb9k5LMknVIGgA0B7Kjsr7AV6B0Juqy38rK0FZymQOy/Pun2JrzxeL5+qVbagApq83G+qNtE+KmKHcHYgu2Wd7mRS0M0wJjU7nYe9WsdcS3eZncaKOynbb+Eo3kWx7v7UP4liWctnYsAWgE9kanZdl9hSccP0twc4Ef+mu3jRIex7/u33R/kWvCsHj7l3D2+sYkZZy6Kg15W1ARfYV7fi0kYXfs5Dp5KtYjgX7I7i20W/eVIABW2Cx/xNA/6TQTCZTFnsWf/AC2//pxFO4PaZ7jBFLnqsQIUFtWw91QNNiSQAPEivT36I4DDKpxBTsLlBvuBpne53SQpOZ22HgKY3TvA2wUsS+RLjxat5Vi2jOQGfKNlMRPKjYKMNgv2f4u5qyLaU83bX/Cs/AkU7heFF66EMqCCdInQE6b0R4l+1S80izZt2/Ny11vgMqj/AKqqdH9MQvkr7+SkeVZOo7G7pXUZNB5Oj9kCMpPmWafkwHyrqfd4xaUwbiA+v9q6qKfgb1JeTWqDUgperNdlIrtHKFyiqXHU/wCFu/c/MVeAqjxwH92ux9n5Zln3iaSfxZZD5IwlxRy18TplPkviAZGbYmY0AJz3HG+l/oH4tWkvLCW9h2Nh5sx1Pid/KY5VneNj6UfdH4tXKkqdHdg3KFsXCWpNk9WzgBu0pMiGunUQw+Kj1pnDsjCwmdgDdKlXEg/93BU5SfHmo3O3OG3dWULK2ZAwBBH1s/1Su4LnZhsKlw2LZWsfTStu7mfrUZiEm13f4gBARuY30rXHJHTRzcmLJrbSKsQducfOn8YS3ZxD2czdlBcllBGWBpI1nXkpqFRJ9SPxq50mx2XFYheue3/w6mCua3vaAIGYye1B7B96rxFnU8oiHBrpth1XMrLmUqZkHY5TDbeVDb9soQGBUzswIPzg1u+Gn/h7Gqn6C1qoygzbUyq5RA12gUK6Z4jLgyc5t/SIMwUPE5t1JAI0qLI9Wko07WZdx+f6iom1rScJ4TavC+XKtkxDW1NvMmUCTDDKAW22B9ag430dSzae6LjZUAJDKDpIGhEcz4U+tXREtrAlnG3LZ7Fx1HgGMf4dviKtXekV1woczldHzJ2GlJ0MaEEE8hyqG1wq5czG2ucIcrZTMGJiDBOngKpXrLIYZSp8GBU/ODUpWFcGkwPEkexatAktaWGJRUBlnOgUkfWHzq0rUA4GO2/oPxNHVNYM3zZ1+m/GipxsfRCftchM9lthzPlQp7rWsRg8mVczWQWCjOQ91m757SjKRosbmZorxZjkXfvfkaHHibDFYRAqEk2O269Y2t9xpnJVdNJAnzq/pjL1qYP4Bg7jDFuQSptx1jEBSevtGDdYhZA8TpXsXHAE4UubZeGAHKQZi0B2TsfXavHLGIe+l7MzXX6tIBLO3/eLGgGpA8hXt3EuC3L/AA63YUZbj4FLUPKgMbQENpKwRrppWw5lHkuC6UZLd0LaGVFtgFiLjkdai6yot6D+QepohY4qL9gtnLRct6NMr2LvI6L7aVqOG/sVW3buHGYoBHAzdWAiqFdX/i3ND3Y7oojw8cEwaMLOW/DLmgtiTnytl1/hjs59iBvR3ITfssP0OJPiyR59h9jz3oPwf9nGKORrmS0BlJDNmbsxpC6cvGtz0d6TJi0utattbW0YGbL2pUtsphRptJrzr/8A3uNvPbm7kVmtytpQg1ZdM2rkax3qgOxq/wD8d4WyDcxV4kSSczLZTx3kE6fzVJiulPDcGWyKGuDvdVbzEwARNxoU6R9Y15Zj7hZ3ZiWaW7TEsdz9Yyal4630t2fP/KKNEs9g4rbZnwpRivazNscyASVMyNdNfhXlTdO8biLas990zKCVtRaGvmgDH3Jr17Eb2f8Ay3/yCvEOGcMAs2w122IQDsZrp25ZFKEf1igiMkx6yLJOp6nc6n/vGJ5nWu4avauf/r4j/wBi4Pzohi8PaC2dLj/Q+KWh/HvnXS4dyeY5a+D+HwM5W1bX6K4JIa4dUI/5jMvMT2aLFAK2yzQoLGdlGY/Aa0bt3QGkxGu/h+udPvG4RBuNl17IOVf8Cwvyp/DiouoXICggmRI3B2gnw2BrPl+cTbg/HMRjO+vh3jpXVUXhAI7V4E/cdvm5Vj7iuq8ynvGSkNqlDU4GmsUi6ih3SJAuEvH+WPcsqj5kUYBoX0oE4O76L/nWhJ7MaC9yPNLbkjXYAR4AbwPc0E43/F/pH4tWga2QASCARpykDTTyrP8AGV+l/pH4muc3bO3GOmKRRNNIpr4lVcIxhijPtIyorsZIMzCH6vhS2bqvkyMpLkhBqCxBAgBgNZZR5zTaH4E9WN1Zx/MfiKaMQwWAxCn6snL4xl7p25innb3X8RUDAjcR6yKvwvYx9Uvci3Y6RX1EAqQoCquRIAUQAAoWAAIpOIdIHv2urbNZOYMHtE5uyDplLCQZ+0OVUGUeB/XnUVWaVdma3waLgvHrSC6LlzW5fa4PossKRs5UHM0k6yfWrvGeIJcwt3qrhZsogWj9J3k7q96QJ9p23rFslc660rgnKxk9qNpwC5K4nWYxJBm2LZEINGjvHXckmmdIkLLZXtkG/bByDNoc0gqd18aylrH3UjLduAA7Z2j/AAzFSX+M3HCi7luBHDrIghl2MrE7neaRwevUNF+2gzhcGiYaw4Xtuku0ZSxlt0mBGm1PV/AVU4bxXrLSW8pAsqqgl8xYdrfsj9RVxRWPL8mdbp/xoq8R1An7X5Gj3BMDwlRhruMuFsU2UJaBcwRecWzkQaSSDLmKA8T7q/e/Kh7cPc4zBv2QsYeCzos5buuVSwZtdOyDV/TmfreDaL+1vCYe1c/7OwIUW1DSQlkNNxE2QMx7wOpB0rRdLeIXBgv3q27Wri4E3RkJADOqnbnBJiZivIMFwNeou5nkNbQfRI7f8y02jXOrWdORPj6+kcc6WYO5hP3e3dS9c/c1t5BmPaUICGKGeWyEneK2HKPML3ELl5MQ1649w/QjNcdnP8Yc2Jq/0YsPctXOrV3HWW+6pYaJc5gQN6tYBLktbW0bfWAQy2bdtuyS85r7m6w0En6okxpTsYmJt23N1wyBu0xN7GsjLIglQLdo6nssV9KhKPTP2aYdlw2KzQDmGgZWj6I7hSSvodawHD7FpWts1xiFNtiQgRYBUkl3aY0+xVJL73FUWrmIW3dtm8VS4mFsoou3LU3bkPlH0ZguxmQAZqXDWBctXls4V8WbAVwbi4i4ju923bbq0JzZQkksYLZQSqgRRslCvxXCdZkVrRZmIBe49zed8mW2B94VNjOkF0s5t2LyAk6nqsIsedzTN7mkPBXugKt9+HMwA6t7uGCSxhQRaa3dAJgAm2/nEGqfSk2cPimzIcSzMkMyTYtEIqFkDQb7SJObKh5h9CBZKNC3T/F9Wt+++GsoJFuD1i3ARlZIVS1zXL9IjwpBnwoNwtAttU+wgHIyI7LAjQqRqCP7isdxrA4os17EFrupU3MwYDKSoEDVF00GgGwir/Q3iNxm6q2CzQxtwgeNJa3DKwhgJGmjAbSaFko2WIGbqQok9SNBqf4t7kNatYLAuq3C6lPo378W/sj65EDzoBxnpI4S1Ny6QbCMVDMBq92SUUwPhVbgmIDrebJl+heCY1l7YnkfjTCmgv3res3rc+Cln19UUr/1VFZMH9b6UDVu0PUfjRy2Naz5PnE24F/5THPe++PSK6kuNB3312B/Fwa6rtRnUH4PagaXNUQpatKCUXKHdJX/AOEu6Tov+dP96ue9DukT/wDC3deS/N1FLL4seD9yMLf7qEtmZkBZtdTLDn5ADwEQNKzvGP4v9K/iaPPiQyoAZyIFmIG5Og8O1zAJM0B4ufpf6V/OudL5Hcx/BAzEXCLyjrbSj93vnJcQt/ysQZB6pgBzIzbcqd0dBL4ORhm+mOqMin+LZ7qq6EnyynlpUmm7IjEKyyyCcrhgwzCGghmG/PlXYTq7bW2WzbBtNmQA3QJzK2v0hmSi1oWWNUYZdPNytEVoaJ62/wDMtO6T4oLisZ9NetkWrRMLKDtYUZl+kBmDBEc215U3uhfIr8mX+1SY7H9Zdu3Fu37ZuIq5BDKhVrRkfSLMi2eQ7xoYfIeq5SNJhuGWWs2iURybVli2UKWLWUYsY1kkk+9CeP8ABrdu2GtJDF1XVyBBDH6x30FXLXSiwFUFnlUtoWKHUpbRCdGbcqTVLjvELGItBFe230isQ5a3oA2oLFBMkc+Z8KVatf0UutJFheiwuK5zOmW61sSuacsGZhdO0Np9fCrxTo8bCNda4mRYnRgdWCjQAzqw50a6O3raWnE2rZbE3nAF1GzKRahh2ydYPPkaf0oY/ulwqT9TVAHIHWpOkgERvrtTOT112IktNmVs8Ku3AxtrnCMUaCNGGpEGCf8AaoL3D7id63cX1Vo+MRWx6P3AbV6DP/F3gewtuCFtaHKe0ddzqardI0nqNjF4HVwmyMdCTE+VFzevSFL22AOBHV/6f/lRoGpAsYbDR/4SnVlY6idXEBt9xUYPnWPK/czq9P8AjRBxEiFnxO/jG/jvFSYXo8bl211f0wfqlkqll1ts41tg2yzsoDH6O4WEGQKr8THZX1P4UJa3c/f8MbYeQuGBKBiQCq5pIGgykg+RNX9OZesXc0OF4Wlm4n7ythGLIt03L6lUtllJnrLpe7cyjuqCi+LHRamF4nYttbOLxAtNae22TCDEG1cCMGIew1tbUGIzW3AGvZNc/D7r4cXHwFzrWIBVl6oMxAOZM1sSDqTrodNoNS43hTZUTq7bv1QZRcGYK5BMa6QO0Nq1Wc4EcR4/gbatYRMUUbS52rVq5dBhu1dHWk251FtQE2JzHtU+70hufvT4jC4Ada5ZjdDYppz7iFdFXciCPGa2Y6FInfxLp5J1GHHtlXNH9VVMVwvhaITdv27hILL1uJe5mIkDuvqJBHsaNgM/i+OcVujsMLSiWKqli2Lbdosewub6znMdRmaTuSDxJuYgKl/Hda4ML27945T9UiMsTsZG5nlG/wCE8c4ZbTInVBiGZltWrhU5AzbssMci8zvNTN+0LCWwgS3ehwSsIltYDOmvb01Q8vCpZDza3wu1h5ZziiCpB+gCKy7HvtqJj3g0cHFlay5srcuvYC22VnALJqFuFQsMQeyYgxlmaOdM+O2+qwt8oct9XyiVJEMd9gahs9J7YLW0s3yUJGijLIOUhSCZ18hpSsK+izc4cbap2VbMDIKgyTqAJ0jNl3oThcLxp9EZbC+CG0g/6ATWwxofJbZRqoclWEEm33QNozMu5nQ7bUPw3SbGwJw9i2fBnzEev0o19qCkkNom+Ex1r9lV+4tovctDLZtoZzNLKXObLAnv86M4H9lmQNnxE50KHKgWJZGkElp7se9UMT0tx0Llu2LYyLmhAYaO1BKPpO2tD73SjE5bgucRgsmVSkJkbOhzaC2e6HXT7VT1I+Rv4+R9jRYn9mmHtWrj5rrlEdxJAEqpYTlUaSBWZwGAa8xVSohZJJMbgcgeZoQbxcg3eI370EMRJYHbQzebQ+nOinD+P27LFkW45IjVXjcHYW/LxrNlkpPY3YMc8cHfIUHRQ87i/wCFq6qd3p8VMG1HPut/9h+FdVQ15Q5hf2oEoc9pesJ+jC5grdpeyZPeIzQRzA0NGej3ThL+VH7N4sVIAMaZm0nlkA1POeVeJ8P4pcW4rKwU23V0IRdGUyJIHa5aEmN6scO4463sykZ5zTGaD3jtOm+mu1adco0+Thn0SHob0lf/AIW5/R/7iV59xTpXi71p7booUgBjbzK4h1kqwbk0KY01MCNavP0wv30Nu5ZRVbdlzSIAuA6sRBgeevjWiU1pZdji9S/ZQtJlWN/1H5UH4ufpf6V/Oi731YDKpQc5OYk+sAR6Cg3FP4n9I/Ouc7vc7irTsVR+tKRj+v0aYyXM8LZZ06p3zDN3lt3GC6SO8ijadadhEuu1kHD3V61irHtEIAwWTNvznUjberfSk1ZR/IgnQy7t7j8RVT1q5lkL5lPmy/3qPiiJZu3bZLnqgpLZVhg5tjTtiNbg+BqzC9qM/VfIot8ahJ1rTJ0TZkVhdXtKjiVOzqGA0J5EUN4vwI4ZA9y4mUsEEB5zMGI0j+U0+tN0Z6aVglx71weGleyfESPmNaJ4LgNy8pa2UKq7WzJK9pAuYCV1AzCm8Q4DdtIblzIEEAnODEkAee5FHUrolbWVv+1LwEC9dgbfSXPfTNptStxa8SM75wpkZwrwdp7Q8CafY4NduKTbXOAxUlWTRliV724BHxplzhbWypvzZRjlzsMwGhOymTsdBQtX9jLgKYHjKuqoz9pcqJbS0AqoFI7VwNoeztB2mRIFFbNpm2DH0E/6UE4ZgDbd5EiRlcA5XAzdpCRqpBB9CKN2rCsO0J9dR8JisWatR1emT0EHEOGXSFhRoTu6LHxYVo+EdN72GsWrKLhMiBQ7PiDm1JZgEQbiSBrrHnQ4cOQCeqXaSYt7CCfHkymD41NbwsaKqggqIlASWEgABdJAOvlT45aeBM0Y5OSLH9L8TiEIe/gVnYW7d+5BkGZJ38CNZiosXiEuQVe8LgQLmSy5gySWAOmxK6+dW1bchgQIJOe7GpCxoJ3IOgjbzp6YQnWFJIkiHdtLS3dFPeJUjQHedQINWepJlXoY12M/j+F2LmMu4k28SGdnbJFpQucER2u1oG/CoDwPDlUBw91si5BmvAaZmbXJzlm+VGHiTEbnXLE+3L0mlI0qh5p+TTHpsdcAvDcOtWyTbwlkGGEtduuYIKkagjUEiphaMALZwqhRCg2c8altJjSST71crv1yoerIsWGK7DFxWIygdaFAEAJbgKPBQWIUegqNrl8737hHpbH/AMamNKxj9e35Gl1sOiJTOGadblw/1R+AFJ+4A6ksfV3P51bzDw+dM9h+vahbCoxKo4Yg+ovwn8acuFUbBR7AVMx9KaX9KlslI7P500nzmlzHx/XxpVUmT4CfhA/OoRgjiffG/d/M+VdTuIxnGvL8zXUxUw7Y4Lgbdq4+KV+zcyjq15NDDTn3/YCn4fCcIRlIs4meWa2SO0IEqTqNeYMaUNw96++ZcShyNDfRBc+ZVCqYcqAOyoJnmdDTHR3xFphahFZAxJVcwChWfISxmQDy1Gm81sct/acK7RfwfSXhSC4D+8W3VmTsguCAYViNpMTlIOXaaMjEYe4i/u63hnUkNc6tUYBSQZa5K6K2oE6RtMZDitlM90EKATlIBCkiVMEgg7ge4FHAPahkkomzBjc3dhA8Iu+v37tknmYUdadI1ArO8S/if0r+dFLuEe5baDoMoktESfX19KbhuF9hWQXL5ZmXsH6MEFAO3LTJf6quPTUilLU7NWpY1pbAS4MPe0sXXbqLgzKQQT1N8BQOqYZtcve35GIqPgNgdfgot3wesc6kED6VZLfRjTny0r0W1wd8yvculEXqibaEooy27ZJuPO2YN3jHlNWyvV21SwGcFYMOIOv17rMWbcd1WmB2oitadKjnSVytHnVjA3CUGRpzWtI11Kn301jwqt0jvxisX9LiUOS3og7I7WH7n0q6nnoOfhXoXEbOKbE9nMLK3BAQpbBULuYJZ/DtEeQ0rIWuj3EwoA64AeGJUfAdaKTHUR80tdGltKSls9o/RWTJ3P0NsydTqeep9TQLpkcuHUlmQddb1VQx2fSCR8ap3OifETJKuSTJLYi2Sfc3akwHRHiWYQxtqTBf95UKPGcjljHgAT5UsYVPVYrl7aCPRpw2HuEMWjE4iTkVYgWdIG8eJqXj3Cbt7DFUXV3thZUMD2we6dxHM6Dxovwjow1m4GxFy5ecAkB7uYyRPYtF2VNYJZiSIBB3AXh/DsfcvW2uOuGs5gTbS51ly4BOly6GBcnfKgCRJOvefRc9QuqlQA4BYK2rgI1OKvkRbNskFbMdnKCxPjGtP6S4C+uHc27Cu65DFy0l0BWbKewytDdpeUgEnaY0OGsdTadUa7evqwU5sQhuaqWJe82ZLCsFmEEwBoDsGvYDGYi1eR8Rbtq9kBRZJZLRN62xlixe65UMC5nVu8eU0LXqsik9NIp8etZbxULCgttoBGUAAch5cqhw2x/XhTLnCsU1285yEPcYoDeaFGZgMoNswu0SBIjSpreHdBFwKDvo2YEePdWNQdIrHlg07Ov02SLSj3LX7yCoUhtEKSI5qomOZzKPUEjkKcMfDZgp76GCw7qo1sgnxIY6jaorLqfqg/DwA39QZ9afaVYHZJ1EHQ6FvXcww9vapbfcZpLsNTFKFKgPBBBOZQxl1aDAMiFj3OnKluYoMFzKZUKFKvlZYRVOuQ6SoYaaEnxqNrZ7Wh3WND5z5CYJj+xpWA8IIGunPK2pHhmKz+hUTZHFDMRiDcdnO7En9eO2/PU86jPrVsdXMlSBz0PZ1uAnmJ1twD9mDG9RK6wJH2J317Jz8vtnxG1I42+R1OlVFcr+taXLUt1lMRp47/ygEeRhj4iTyipCbZIgiM4zSG0U5NFPOO3J3OhoaRtf0VA1KW9qskJAgiYGjFgP4lyZOmuXqvYnc1z5NYOkNE6NmznKCvgVyTpGrayIB0g9T6Kh9qaSPKrFy0nWkZoTOdR2oTORIIJkhdfhUvVp9bKDN0gBswKi2Sh7+pzwBqubXQRQUbI50UCfSkZvSpblkjwj9edRH2oUNY3P6fr3rgJDH7In5hY+fyrhUxumRqdPM+JP50yoV2BOIXSH9h+t66jGZhtl11Mj200OkAV1OVtM9CTDINlUf0j+1SIseHsIpQPSnhK1nGGqADMefIVksV0TvrrbuK43gkqfgZX51rUw5/8AEc+WW3/9BUwX1+A/M0r3GTa4PNscLlqzcW9bYMxt5ewWBh5MFVIPL/Ter/BeHX7mG52s0mWzBj9LaOq5wwYhGiSSIHaEit6v62pDhlPiPukr8tqK24JJuXIOfDKqrmloChSxJAi0EGp7OoWddyTFJiMSc8AtpAOWdDv2oMxBGmnzgW/+yVkkEgmZ8TPmsfOufAkbEa+QPxmD+NRti0VReeTJy6mB5TpuABpyHias2sQY5H2H5NTepI3gf4l/HT4VG8+BUeayP8VKMXVxSjVl20IjT3OvgdKlGKzGACvp3io5QB2R+tZqlY7nZmJHdJXx+1oT+FPuOFViQIykkTI33Z5Gc+WgHjTpistWBaUEgLM6sBImdhr2j8daacamfKSQW7qgNnMAZs/h9XeNIqgGZrujJliBlBNyWGyCSE0O+h050pAS2qjMQoIyhpB1+vc3c8yAQJ8Ipr2BRcFuzEAjIDBOYhZ5An6xpzLZb6wP9e3kADC+1A/303Fgdlgw7yZQFE5gqiYk/wC9LaVQumSecGNf6qRyGSCxwVskAOZMx9bxPh71lOldlVuqA2bsbxAPafYbx5860PWO6GVJ11Ms3wjQa/idqz/Stm65cwAItgZfs9p9CZMnnqSddary/A1dL+QErbYbD9CD8tDTlLgabAeR00+W1cLb6EE6gEa/dA/FR/tSS8eURsDpp8Pq/L3z8HRu/A9MS8zrOn1Z8I5QTIHrUQvRMACRliOWWI1M+p3pyYhhBgeRM7DII3g91f0aRMVuYBkzvzhgeRnvUP7JVdhTjydwJ8df511110ePQDzltrElRB2iIzR9fPOxjw9KkOMBIOUEhs0EgiYOh01GvPwEzUN50KwqkEaTpqJffXvaqJ5gD7Osf7AvtEl3GysEcuR/mtnbTTsDz18tW4jFBtRIEns8pJJnfcg66e8QKkN1DOwAJ5NJWDBH80wNfBeRauyJ2hInXKAw10Gm+m7HkZAHMUd2RaUMOKBGggwmU5VMQFDAidQSJ+IPfauuXkJJAgZboyxrJa4UgxEgMgnlHlNMuIoVSCZJII0MZTrrzBDLHo/lU74ICJMShckgckR4mQAe3z20P1hUVgaj5IzeTrDOUoc+WAVKjVkGiSDoqnvaFtfrVUF2J8/KN/DwFWbWDDBYI1DE+ClVZip1kNlWQCBuCCdYiawchua5QYnX47bcvUgUHfgK0ruQ9YPKkL+Y+NWrmAZWKmNMxJkQAjZWJJiAGgTzJETNMNhpAjdsoiDLQpgQTJ7S/Gg7HTj2ZWL0k05mimG54D8KARzzA9Dz/mb/AH9zXVHjGnJ90+3bc/nXU5WeoqDSqDXLen6p+QqTP5CthxCM2z+v9jTsoHL5mnmlAqEEDeQ+VIzeVOA/WldFQIwN6/ryFKr+E/GKfApdKhBOvPifYz+dRiN4M+I7P4EVNXb7a1CFG7hC07R/MgJ+IKn5mof3GGzazt2TI3nYx/mokbYpRboUEF3b1w5pK66QVKyI2zECQfCYqreOiNdUhkmMpWO1vtNHwtQ3UXwBb029SPw/3qUybAkY1TMXGHrqPxP4UoY7qbbf4Qef3aunBA/ZP3kU/MZT8zUN3DINxHmp/I/3oUEaEGXtIw8MsEDf7R/CfzrNdLbgtXbYyuAbQIkhmjO+p15mYAAEeO9aW3eVZi4qzBkqAZ5dqPzrEdNnY4oZ3zsbanNvIzXNORqNKSobHNwlaIRjV+0fcGPD02qVeIEzDgzIOxJkRrzJ/wBKCC5yn/Qe9LcbTYaTuPCfCleHwzSup8oPpiCBsNVKzrsdfGpDjQTLLznWDp2tJ0nRgBO2UHxBzqXI1Un0B31PL2qY45gO98Ry09edJ6Uiz+RB8oL2GSDO8mCQT9Uxmj6uaDp8CNn5UI37UDTYExcMAnzFse8bnQOuPPgp8NYJ19/wqZccOasPQz/akcJLsWLLB/5BYYMEwp0JAB0IE3FTKY3aGnTQ8tNRWVZDEkDKJYmdASF2AJ3Pw9gan72hO8eoI+cVPYxGvZaTzIIOmm41kabHypGvotT8MlxGHKd7mSPdGKHWI7wOx8DzrsjIREjaCrD647OqndhMczUVxyTqZ9d9SzHXfvMx9zU1vHMpBHI29tJFoQAddiN6CoL1UMa64A1YCGAmYO6kCZB0JBHqKj64wRO6lToO7mzREfa19addxGYKCNVBHLXtO3gD9eIJPzpy4lMgWIylWmJJOaHB8ipHP/lroJNN/Yva2h1ziDEktBzBg0giQzB4MEaBhK+G0xpTbHFDbyQNFuC73iJjIMp0OnY3/mOlSXb9s3CexlyXIBGXtAXCswFGrFAIiVCg65qju2x1SsIBmDqSSTnMr2iCsAAiAykCZzTR38i+3iimonWuI8qRjFdnFIXHXUBjcQI10ncyNdRrvXUuIbu67Kv4Cuoi0emhqdpzNdXVsOGOA/WpqRV8a6uqEHlaaK6uohHD1rifDWurqgDitOaurqgRAK4tXV1QhHnJJAHqfD25n5U5VApK6oE460vV11dUINOHBqviODWnEPbVh5gfqa6uqBA9/oXhnGiMhI+oxA1/lMj5UFxf7PmH8O6p++Cp5810+VLXULIBsd0VxNrVkEa6hkYc/Eg+HKhAbw5eBjwmlrqdEEzAwfHUabanwqQXdB5xqP7V1dRAM63z8tR5+I18PhXXEzRpprB/315CurqgUxRcKjRmHoT5+cVNbxTnZpE8wP7A11dS6IvlDrJJcMeOINzAPoSv967/ALQHNWHwP5iurqrliiWx6iY63jkbRW+R/tUpHxpK6s0lR0IO1bOIplLXUoRbp1H3U/yLS11dTER//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22543"/>
            <a:ext cx="457057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805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99" y="15240"/>
            <a:ext cx="8878705" cy="684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586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399" y="0"/>
            <a:ext cx="88586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569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075" y="0"/>
            <a:ext cx="88885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946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3809"/>
            <a:ext cx="8839200" cy="688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757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0"/>
            <a:ext cx="10412788" cy="8046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813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4545" y="2286000"/>
            <a:ext cx="960714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26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000" dirty="0"/>
              <a:t>Viability of a New Student Housing </a:t>
            </a:r>
            <a:r>
              <a:rPr lang="en-US" sz="3000" dirty="0" smtClean="0"/>
              <a:t/>
            </a:r>
            <a:br>
              <a:rPr lang="en-US" sz="3000" dirty="0" smtClean="0"/>
            </a:br>
            <a:r>
              <a:rPr lang="en-US" sz="3000" dirty="0" smtClean="0"/>
              <a:t>Project </a:t>
            </a:r>
            <a:r>
              <a:rPr lang="en-US" sz="3000" dirty="0"/>
              <a:t>to be Developed by </a:t>
            </a:r>
            <a:r>
              <a:rPr lang="en-US" sz="3000" dirty="0" err="1"/>
              <a:t>Devco</a:t>
            </a:r>
            <a:r>
              <a:rPr lang="en-US" sz="3000" dirty="0"/>
              <a:t/>
            </a:r>
            <a:br>
              <a:rPr lang="en-US" sz="3000" dirty="0"/>
            </a:br>
            <a:endParaRPr lang="en-US" sz="3000" dirty="0"/>
          </a:p>
        </p:txBody>
      </p:sp>
      <p:sp>
        <p:nvSpPr>
          <p:cNvPr id="3" name="Content Placeholder 2"/>
          <p:cNvSpPr>
            <a:spLocks noGrp="1"/>
          </p:cNvSpPr>
          <p:nvPr>
            <p:ph idx="1"/>
          </p:nvPr>
        </p:nvSpPr>
        <p:spPr>
          <a:xfrm>
            <a:off x="457200" y="1295400"/>
            <a:ext cx="8229600" cy="5013960"/>
          </a:xfrm>
        </p:spPr>
        <p:txBody>
          <a:bodyPr>
            <a:normAutofit fontScale="92500" lnSpcReduction="20000"/>
          </a:bodyPr>
          <a:lstStyle/>
          <a:p>
            <a:pPr marL="137160" indent="0">
              <a:buNone/>
            </a:pPr>
            <a:r>
              <a:rPr lang="en-US" dirty="0"/>
              <a:t>	</a:t>
            </a:r>
            <a:r>
              <a:rPr lang="en-US" dirty="0" smtClean="0"/>
              <a:t>With regard to the new, approximately 670-bed facility proposed for downtown New Brunswick, Scion has attempted to answer the following questions:</a:t>
            </a:r>
          </a:p>
          <a:p>
            <a:pPr marL="137160" indent="0">
              <a:buNone/>
            </a:pPr>
            <a:endParaRPr lang="en-US" dirty="0" smtClean="0"/>
          </a:p>
          <a:p>
            <a:pPr>
              <a:buFont typeface="Wingdings" panose="05000000000000000000" pitchFamily="2" charset="2"/>
              <a:buChar char="Ø"/>
            </a:pPr>
            <a:r>
              <a:rPr lang="en-US" dirty="0" smtClean="0"/>
              <a:t>Does demand exist for </a:t>
            </a:r>
            <a:r>
              <a:rPr lang="en-US" dirty="0" err="1" smtClean="0"/>
              <a:t>Devco</a:t>
            </a:r>
            <a:r>
              <a:rPr lang="en-US" dirty="0" smtClean="0"/>
              <a:t> to provide downtown student housing, and can such housing be provided at rates that will allow the project to be self-sustaining?</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What are desirable specifications for such housing, in terms of physical layout as well as legal/operational issues, including retail pricing, contract length, summer usage, etc.? </a:t>
            </a:r>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9210" y="5943600"/>
            <a:ext cx="200859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640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6080760"/>
          </a:xfrm>
        </p:spPr>
        <p:txBody>
          <a:bodyPr>
            <a:normAutofit fontScale="85000" lnSpcReduction="20000"/>
          </a:bodyPr>
          <a:lstStyle/>
          <a:p>
            <a:pPr>
              <a:buFont typeface="Wingdings" panose="05000000000000000000" pitchFamily="2" charset="2"/>
              <a:buChar char="Ø"/>
            </a:pPr>
            <a:r>
              <a:rPr lang="en-US" dirty="0" smtClean="0"/>
              <a:t>There is a high demand for on-campus, quality housing.</a:t>
            </a:r>
          </a:p>
          <a:p>
            <a:pPr>
              <a:buFont typeface="Wingdings" panose="05000000000000000000" pitchFamily="2" charset="2"/>
              <a:buChar char="Ø"/>
            </a:pPr>
            <a:r>
              <a:rPr lang="en-US" dirty="0" smtClean="0"/>
              <a:t>Recommend mix of housing options; graduate student option of 1 bedroom units and undergraduate double occupancy units</a:t>
            </a:r>
          </a:p>
          <a:p>
            <a:pPr>
              <a:buFont typeface="Wingdings" panose="05000000000000000000" pitchFamily="2" charset="2"/>
              <a:buChar char="Ø"/>
            </a:pPr>
            <a:r>
              <a:rPr lang="en-US" dirty="0" smtClean="0"/>
              <a:t>Assume graduate students will require 12-month contracts with undergraduates electing for either 9.5-month or 12-month contracts.</a:t>
            </a:r>
          </a:p>
          <a:p>
            <a:pPr>
              <a:buFont typeface="Wingdings" panose="05000000000000000000" pitchFamily="2" charset="2"/>
              <a:buChar char="Ø"/>
            </a:pPr>
            <a:r>
              <a:rPr lang="en-US" dirty="0" smtClean="0"/>
              <a:t>Recommend a university guarantee for a period of time with long term University involvement.</a:t>
            </a:r>
          </a:p>
          <a:p>
            <a:pPr>
              <a:buFont typeface="Wingdings" panose="05000000000000000000" pitchFamily="2" charset="2"/>
              <a:buChar char="Ø"/>
            </a:pPr>
            <a:r>
              <a:rPr lang="en-US" dirty="0" smtClean="0"/>
              <a:t>Housing is critical to University operations and the students demands are currently unmet.</a:t>
            </a:r>
          </a:p>
          <a:p>
            <a:pPr>
              <a:buFont typeface="Wingdings" panose="05000000000000000000" pitchFamily="2" charset="2"/>
              <a:buChar char="Ø"/>
            </a:pPr>
            <a:r>
              <a:rPr lang="en-US" dirty="0" smtClean="0"/>
              <a:t>Students want access to on-campus housing and will pay higher prices for housing with more space and privacy.</a:t>
            </a:r>
          </a:p>
          <a:p>
            <a:pPr>
              <a:buFont typeface="Wingdings" panose="05000000000000000000" pitchFamily="2" charset="2"/>
              <a:buChar char="Ø"/>
            </a:pPr>
            <a:r>
              <a:rPr lang="en-US" dirty="0" smtClean="0"/>
              <a:t>Students are actually paying more for off campus housing but believe it is a better value due to more space and privacy.</a:t>
            </a:r>
          </a:p>
          <a:p>
            <a:endParaRPr lang="en-US" dirty="0" smtClean="0"/>
          </a:p>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11610" y="6007198"/>
            <a:ext cx="1856190" cy="77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093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990600" y="4038600"/>
            <a:ext cx="7239000" cy="2438400"/>
          </a:xfrm>
        </p:spPr>
        <p:txBody>
          <a:bodyPr>
            <a:normAutofit fontScale="70000" lnSpcReduction="20000"/>
          </a:bodyPr>
          <a:lstStyle/>
          <a:p>
            <a:pPr marL="137160" indent="0">
              <a:buNone/>
            </a:pPr>
            <a:r>
              <a:rPr lang="en-US" sz="2600" dirty="0" smtClean="0"/>
              <a:t>Please note that rates contained above were calculated by using Rutgers’ advertised room rates, plus fees for residence life, telephone and fire sprinklers (where applicable), then divided by the approximate length of occupancy to achieve a monthly rate.</a:t>
            </a:r>
          </a:p>
          <a:p>
            <a:pPr marL="137160" indent="0">
              <a:buNone/>
            </a:pPr>
            <a:endParaRPr lang="en-US" sz="2600" dirty="0"/>
          </a:p>
          <a:p>
            <a:pPr marL="137160" indent="0">
              <a:buNone/>
            </a:pPr>
            <a:r>
              <a:rPr lang="en-US" sz="2600" dirty="0" smtClean="0"/>
              <a:t>Most Rutgers properties </a:t>
            </a:r>
            <a:r>
              <a:rPr lang="en-US" sz="2600" u="sng" dirty="0" smtClean="0"/>
              <a:t>do not</a:t>
            </a:r>
            <a:r>
              <a:rPr lang="en-US" sz="2600" dirty="0" smtClean="0"/>
              <a:t> permit student access during school vacations (University Center and the Rutgers project are among the few that do provide access).  However, no rates </a:t>
            </a:r>
            <a:r>
              <a:rPr lang="en-US" sz="2600" u="sng" dirty="0" smtClean="0"/>
              <a:t>have not been </a:t>
            </a:r>
            <a:r>
              <a:rPr lang="en-US" sz="2600" dirty="0" smtClean="0"/>
              <a:t>adjusted to reflect these periods.</a:t>
            </a:r>
          </a:p>
          <a:p>
            <a:pPr marL="137160" indent="0">
              <a:buNone/>
            </a:pPr>
            <a:endParaRPr lang="en-US" dirty="0"/>
          </a:p>
          <a:p>
            <a:pPr marL="137160" indent="0">
              <a:buNone/>
            </a:pPr>
            <a:endParaRPr lang="en-US" dirty="0" smtClean="0"/>
          </a:p>
          <a:p>
            <a:pPr marL="13716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4575" y="76200"/>
            <a:ext cx="446722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11610" y="6007198"/>
            <a:ext cx="1856190" cy="77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90615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04800"/>
            <a:ext cx="9144000" cy="6477000"/>
          </a:xfrm>
        </p:spPr>
        <p:txBody>
          <a:bodyPr>
            <a:normAutofit fontScale="62500" lnSpcReduction="20000"/>
          </a:bodyPr>
          <a:lstStyle/>
          <a:p>
            <a:pPr marL="137160" indent="0">
              <a:buNone/>
            </a:pPr>
            <a:r>
              <a:rPr lang="en-US" dirty="0" smtClean="0"/>
              <a:t>Students report paying the following monthly costs to live off-campus, though it should be noted that not all students have identical utilities and amenities as are offered on-campus (e.g., Internet access, cable television, furnished unit):</a:t>
            </a:r>
          </a:p>
          <a:p>
            <a:pPr marL="137160" indent="0">
              <a:buNone/>
            </a:pPr>
            <a:r>
              <a:rPr lang="en-US" dirty="0"/>
              <a:t>	</a:t>
            </a:r>
            <a:r>
              <a:rPr lang="en-US" dirty="0" smtClean="0"/>
              <a:t>Freshman			$555</a:t>
            </a:r>
          </a:p>
          <a:p>
            <a:pPr marL="137160" indent="0">
              <a:buNone/>
            </a:pPr>
            <a:r>
              <a:rPr lang="en-US" dirty="0"/>
              <a:t>	</a:t>
            </a:r>
            <a:r>
              <a:rPr lang="en-US" dirty="0" smtClean="0"/>
              <a:t>Sophomores			$601</a:t>
            </a:r>
          </a:p>
          <a:p>
            <a:pPr marL="137160" indent="0">
              <a:buNone/>
            </a:pPr>
            <a:r>
              <a:rPr lang="en-US" dirty="0"/>
              <a:t>	</a:t>
            </a:r>
            <a:r>
              <a:rPr lang="en-US" dirty="0" smtClean="0"/>
              <a:t>Juniors				$563</a:t>
            </a:r>
          </a:p>
          <a:p>
            <a:pPr marL="137160" indent="0">
              <a:buNone/>
            </a:pPr>
            <a:r>
              <a:rPr lang="en-US" dirty="0"/>
              <a:t>	</a:t>
            </a:r>
            <a:r>
              <a:rPr lang="en-US" dirty="0" smtClean="0"/>
              <a:t>Seniors				$555</a:t>
            </a:r>
          </a:p>
          <a:p>
            <a:pPr marL="137160" indent="0">
              <a:buNone/>
            </a:pPr>
            <a:r>
              <a:rPr lang="en-US" dirty="0"/>
              <a:t>	</a:t>
            </a:r>
            <a:r>
              <a:rPr lang="en-US" dirty="0" smtClean="0"/>
              <a:t>New graduates			$644</a:t>
            </a:r>
          </a:p>
          <a:p>
            <a:pPr marL="137160" indent="0">
              <a:buNone/>
            </a:pPr>
            <a:r>
              <a:rPr lang="en-US" dirty="0"/>
              <a:t>	</a:t>
            </a:r>
            <a:r>
              <a:rPr lang="en-US" dirty="0" smtClean="0"/>
              <a:t>Returning graduates		$695</a:t>
            </a:r>
          </a:p>
          <a:p>
            <a:pPr marL="137160" indent="0">
              <a:buNone/>
            </a:pPr>
            <a:endParaRPr lang="en-US" dirty="0"/>
          </a:p>
          <a:p>
            <a:pPr marL="137160" indent="0">
              <a:buNone/>
            </a:pPr>
            <a:r>
              <a:rPr lang="en-US" dirty="0" smtClean="0"/>
              <a:t>Many students also feel that the condition of local housing (marketed primarily to students) is in fair to poor condition.  Students also feel that landlords, due to their “captive” market of students, charge premium prices yet are generally unresponsive to many tenant needs and concerns.  Naturally, this observation is typical of the housing found near many large college campuses, and the most likely remedy to this situation is aggressive competition for student renters by attractive properties, offered either by the University or third parties.</a:t>
            </a:r>
          </a:p>
          <a:p>
            <a:pPr marL="137160" indent="0">
              <a:buNone/>
            </a:pPr>
            <a:endParaRPr lang="en-US" dirty="0"/>
          </a:p>
          <a:p>
            <a:pPr marL="137160" indent="0">
              <a:buNone/>
            </a:pPr>
            <a:r>
              <a:rPr lang="en-US" dirty="0" smtClean="0"/>
              <a:t>Overall, the local off-campus market provides a substantial inventory of housing at rates that are affordable to students.  Based on our research, however, as well as the discussions among focus group attendees, the off-campus housing market does not necessarily offer a balance between the cost and the quality of living.  The aged physical condition, inadequate living space and limited amenities of off-campus housing have substantially affected residents’ satisfaction levels.  Therefore, we believe that providing newer and more affordable housing on-campus will be particularly attractive to Rutgers students.	</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6384314"/>
            <a:ext cx="952500" cy="39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394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2404110"/>
            <a:ext cx="9144000" cy="1939290"/>
          </a:xfrm>
        </p:spPr>
      </p:pic>
    </p:spTree>
    <p:extLst>
      <p:ext uri="{BB962C8B-B14F-4D97-AF65-F5344CB8AC3E}">
        <p14:creationId xmlns:p14="http://schemas.microsoft.com/office/powerpoint/2010/main" val="47824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57300"/>
            <a:ext cx="8229600" cy="4709160"/>
          </a:xfrm>
        </p:spPr>
        <p:txBody>
          <a:bodyPr/>
          <a:lstStyle/>
          <a:p>
            <a:pPr marL="137160" indent="0">
              <a:buNone/>
            </a:pPr>
            <a:r>
              <a:rPr lang="en-US" dirty="0" smtClean="0"/>
              <a:t>The potential demand for Rutgers student housing is sustainable and would support self-sustaining rental rates.</a:t>
            </a:r>
          </a:p>
          <a:p>
            <a:pPr marL="137160" indent="0">
              <a:buNone/>
            </a:pPr>
            <a:endParaRPr lang="en-US" dirty="0"/>
          </a:p>
          <a:p>
            <a:pPr marL="137160" indent="0">
              <a:buNone/>
            </a:pPr>
            <a:r>
              <a:rPr lang="en-US" dirty="0" smtClean="0"/>
              <a:t>Of all respondents, a substantial majority report that they would be willing to spend $600 to $800 per person, per month for certain configurations of Rutgers housing.</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9210" y="5943600"/>
            <a:ext cx="200859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2222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85800"/>
            <a:ext cx="8229600" cy="5280660"/>
          </a:xfrm>
        </p:spPr>
        <p:txBody>
          <a:bodyPr>
            <a:normAutofit lnSpcReduction="10000"/>
          </a:bodyPr>
          <a:lstStyle/>
          <a:p>
            <a:pPr marL="137160" indent="0">
              <a:buNone/>
            </a:pPr>
            <a:r>
              <a:rPr lang="en-US" dirty="0" smtClean="0"/>
              <a:t>Proximity to classes is a key factor, followed by cost, adequate living space and physical condition of housing.</a:t>
            </a:r>
          </a:p>
          <a:p>
            <a:pPr marL="137160" indent="0">
              <a:buNone/>
            </a:pPr>
            <a:endParaRPr lang="en-US" dirty="0"/>
          </a:p>
          <a:p>
            <a:pPr marL="137160" indent="0">
              <a:buNone/>
            </a:pPr>
            <a:r>
              <a:rPr lang="en-US" dirty="0" smtClean="0"/>
              <a:t>As could be expected, over 63% of respondents say “proximity to class” was an important factor in their choice of their current residence.  Notably, however, this factor is directly followed in frequency by “cost” (58%), “adequate living space” (39%) and “physical condition of housing” (37%).  Other significant factors include Internet access, ability to live with friends, safety/security and ability to meet other students.</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9210" y="5943600"/>
            <a:ext cx="200859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793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2000"/>
            <a:ext cx="8229600" cy="5204460"/>
          </a:xfrm>
        </p:spPr>
        <p:txBody>
          <a:bodyPr>
            <a:normAutofit lnSpcReduction="10000"/>
          </a:bodyPr>
          <a:lstStyle/>
          <a:p>
            <a:pPr marL="137160" indent="0">
              <a:buNone/>
            </a:pPr>
            <a:r>
              <a:rPr lang="en-US" dirty="0" smtClean="0"/>
              <a:t>There is a strong preference for traditional apartment configurations.</a:t>
            </a:r>
          </a:p>
          <a:p>
            <a:pPr marL="137160" indent="0">
              <a:buNone/>
            </a:pPr>
            <a:endParaRPr lang="en-US" dirty="0"/>
          </a:p>
          <a:p>
            <a:pPr marL="137160" indent="0">
              <a:buNone/>
            </a:pPr>
            <a:r>
              <a:rPr lang="en-US" dirty="0" smtClean="0"/>
              <a:t>The respondents exhibit a significant consensus preference for apartments versus semi-suite setup.  Indeed, nearly half of all respondents are not interested at any price in a “semi-suite” with limited kitchen facilities.  Meanwhile, a strong majority of respondents indicated a positive interest, at varying price levels, in all of the apartment styles, especially the two-bedroom double and four-bedroom quad apartments.</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9210" y="5943600"/>
            <a:ext cx="200859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064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229518" cy="713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946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152400"/>
            <a:ext cx="8305800" cy="651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119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1463" y="314325"/>
            <a:ext cx="8586787" cy="5400675"/>
          </a:xfrm>
          <a:prstGeom prst="rect">
            <a:avLst/>
          </a:prstGeom>
        </p:spPr>
      </p:pic>
    </p:spTree>
    <p:extLst>
      <p:ext uri="{BB962C8B-B14F-4D97-AF65-F5344CB8AC3E}">
        <p14:creationId xmlns:p14="http://schemas.microsoft.com/office/powerpoint/2010/main" val="2608374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42900" y="304800"/>
            <a:ext cx="8530936"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1180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338" y="371475"/>
            <a:ext cx="8315325" cy="6000750"/>
          </a:xfrm>
          <a:prstGeom prst="rect">
            <a:avLst/>
          </a:prstGeom>
        </p:spPr>
      </p:pic>
    </p:spTree>
    <p:extLst>
      <p:ext uri="{BB962C8B-B14F-4D97-AF65-F5344CB8AC3E}">
        <p14:creationId xmlns:p14="http://schemas.microsoft.com/office/powerpoint/2010/main" val="1678630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5737" y="609600"/>
            <a:ext cx="8743951"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845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913" y="414337"/>
            <a:ext cx="8243888" cy="5929313"/>
          </a:xfrm>
          <a:prstGeom prst="rect">
            <a:avLst/>
          </a:prstGeom>
        </p:spPr>
      </p:pic>
    </p:spTree>
    <p:extLst>
      <p:ext uri="{BB962C8B-B14F-4D97-AF65-F5344CB8AC3E}">
        <p14:creationId xmlns:p14="http://schemas.microsoft.com/office/powerpoint/2010/main" val="2909501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N:\GRAPHICS\Heldrich\Old Heldrich Site.jpg"/>
          <p:cNvPicPr>
            <a:picLocks noChangeAspect="1" noChangeArrowheads="1"/>
          </p:cNvPicPr>
          <p:nvPr/>
        </p:nvPicPr>
        <p:blipFill>
          <a:blip r:embed="rId2" cstate="print"/>
          <a:srcRect/>
          <a:stretch>
            <a:fillRect/>
          </a:stretch>
        </p:blipFill>
        <p:spPr bwMode="auto">
          <a:xfrm>
            <a:off x="0" y="818723"/>
            <a:ext cx="9144000" cy="5201077"/>
          </a:xfrm>
          <a:prstGeom prst="rect">
            <a:avLst/>
          </a:prstGeom>
          <a:noFill/>
        </p:spPr>
      </p:pic>
    </p:spTree>
    <p:extLst>
      <p:ext uri="{BB962C8B-B14F-4D97-AF65-F5344CB8AC3E}">
        <p14:creationId xmlns:p14="http://schemas.microsoft.com/office/powerpoint/2010/main" val="1075013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9140281"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079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old park pic</a:t>
            </a:r>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381000"/>
            <a:ext cx="9144000" cy="6096000"/>
          </a:xfrm>
        </p:spPr>
      </p:pic>
    </p:spTree>
    <p:extLst>
      <p:ext uri="{BB962C8B-B14F-4D97-AF65-F5344CB8AC3E}">
        <p14:creationId xmlns:p14="http://schemas.microsoft.com/office/powerpoint/2010/main" val="41702896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3" descr="Heldrich Demo 0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57200"/>
            <a:ext cx="917480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40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4446"/>
            <a:ext cx="9144000" cy="592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143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52400"/>
            <a:ext cx="9347200" cy="7010400"/>
          </a:xfrm>
        </p:spPr>
      </p:pic>
    </p:spTree>
    <p:extLst>
      <p:ext uri="{BB962C8B-B14F-4D97-AF65-F5344CB8AC3E}">
        <p14:creationId xmlns:p14="http://schemas.microsoft.com/office/powerpoint/2010/main" val="1586278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2780</TotalTime>
  <Words>492</Words>
  <Application>Microsoft Office PowerPoint</Application>
  <PresentationFormat>On-screen Show (4:3)</PresentationFormat>
  <Paragraphs>49</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URBAN REDEVELOPMENT  </vt:lpstr>
      <vt:lpstr>PowerPoint Presentation</vt:lpstr>
      <vt:lpstr>PowerPoint Presentation</vt:lpstr>
      <vt:lpstr>PowerPoint Presentation</vt:lpstr>
      <vt:lpstr>PowerPoint Presentation</vt:lpstr>
      <vt:lpstr>Other old park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Viability of a New Student Housing  Project to be Developed by Devco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REDEVELOPMENT</dc:title>
  <dc:creator>Dale Schwebel</dc:creator>
  <cp:lastModifiedBy>David Listokin</cp:lastModifiedBy>
  <cp:revision>32</cp:revision>
  <cp:lastPrinted>2014-12-02T18:53:31Z</cp:lastPrinted>
  <dcterms:created xsi:type="dcterms:W3CDTF">2014-11-18T14:19:43Z</dcterms:created>
  <dcterms:modified xsi:type="dcterms:W3CDTF">2014-12-15T14:32:52Z</dcterms:modified>
</cp:coreProperties>
</file>